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5" Type="http://schemas.openxmlformats.org/officeDocument/2006/relationships/custom-properties" Target="docProps/custom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8" r:id="rId2"/>
    <p:sldId id="280" r:id="rId3"/>
    <p:sldId id="282" r:id="rId4"/>
    <p:sldId id="283" r:id="rId5"/>
    <p:sldId id="288" r:id="rId6"/>
    <p:sldId id="285" r:id="rId7"/>
    <p:sldId id="281" r:id="rId8"/>
  </p:sldIdLst>
  <p:sldSz cx="9144000" cy="6858000" type="screen4x3"/>
  <p:notesSz cx="6805613" cy="99441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2" orient="horz" pos="4056" userDrawn="1">
          <p15:clr>
            <a:srgbClr val="A4A3A4"/>
          </p15:clr>
        </p15:guide>
        <p15:guide id="5" pos="2880">
          <p15:clr>
            <a:srgbClr val="A4A3A4"/>
          </p15:clr>
        </p15:guide>
        <p15:guide id="9" orient="horz" pos="2173">
          <p15:clr>
            <a:srgbClr val="A4A3A4"/>
          </p15:clr>
        </p15:guide>
        <p15:guide id="10" pos="216" userDrawn="1">
          <p15:clr>
            <a:srgbClr val="A4A3A4"/>
          </p15:clr>
        </p15:guide>
        <p15:guide id="11" pos="5544" userDrawn="1">
          <p15:clr>
            <a:srgbClr val="A4A3A4"/>
          </p15:clr>
        </p15:guide>
        <p15:guide id="12" orient="horz" pos="6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0651C3A-4460-11DB-9652-00E08161165F}" styleName="Stibbe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82" autoAdjust="0"/>
    <p:restoredTop sz="94700" autoAdjust="0"/>
  </p:normalViewPr>
  <p:slideViewPr>
    <p:cSldViewPr snapToGrid="0" snapToObjects="1">
      <p:cViewPr varScale="1">
        <p:scale>
          <a:sx n="112" d="100"/>
          <a:sy n="112" d="100"/>
        </p:scale>
        <p:origin x="-1584" y="-84"/>
      </p:cViewPr>
      <p:guideLst>
        <p:guide orient="horz" pos="4056"/>
        <p:guide orient="horz" pos="2173"/>
        <p:guide orient="horz" pos="624"/>
        <p:guide pos="2880"/>
        <p:guide pos="216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2" Type="http://schemas.openxmlformats.org/officeDocument/2006/relationships/slide" Target="slides/slide1.xml" />
  <Relationship Id="rId3" Type="http://schemas.openxmlformats.org/officeDocument/2006/relationships/slide" Target="slides/slide2.xml" />
  <Relationship Id="rId4" Type="http://schemas.openxmlformats.org/officeDocument/2006/relationships/slide" Target="slides/slide3.xml" />
  <Relationship Id="rId5" Type="http://schemas.openxmlformats.org/officeDocument/2006/relationships/slide" Target="slides/slide4.xml" />
  <Relationship Id="rId6" Type="http://schemas.openxmlformats.org/officeDocument/2006/relationships/slide" Target="slides/slide5.xml" />
  <Relationship Id="rId7" Type="http://schemas.openxmlformats.org/officeDocument/2006/relationships/slide" Target="slides/slide6.xml" />
  <Relationship Id="rId8" Type="http://schemas.openxmlformats.org/officeDocument/2006/relationships/slide" Target="slides/slide7.xml" />
  <Relationship Id="rId13" Type="http://schemas.openxmlformats.org/officeDocument/2006/relationships/tableStyles" Target="tableStyles.xml" />
  <Relationship Id="rId12" Type="http://schemas.openxmlformats.org/officeDocument/2006/relationships/theme" Target="theme/theme1.xml" />
  <Relationship Id="rId1" Type="http://schemas.openxmlformats.org/officeDocument/2006/relationships/slideMaster" Target="slideMasters/slideMaster1.xml" />
  <Relationship Id="rId11" Type="http://schemas.openxmlformats.org/officeDocument/2006/relationships/viewProps" Target="viewProps.xml" />
  <Relationship Id="rId10" Type="http://schemas.openxmlformats.org/officeDocument/2006/relationships/presProps" Target="presProps.xml" />
  <Relationship Id="rId9" Type="http://schemas.openxmlformats.org/officeDocument/2006/relationships/notesMaster" Target="notesMasters/notesMaster1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C9320-DA9F-445B-B4B9-D754467AC955}" type="datetimeFigureOut">
              <a:rPr lang="nl-NL" smtClean="0"/>
              <a:t>24-5-2016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06390-B888-461A-B916-CB48CB549BB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7032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_rels/notesSlide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.xml" />
  <Relationship Id="rId1" Type="http://schemas.openxmlformats.org/officeDocument/2006/relationships/notesMaster" Target="../notesMasters/notesMaster1.xml" />
</Relationships>
</file>

<file path=ppt/notesSlides/_rels/notesSlide3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3.xml" />
  <Relationship Id="rId1" Type="http://schemas.openxmlformats.org/officeDocument/2006/relationships/notesMaster" Target="../notesMasters/notesMaster1.xml" />
</Relationships>
</file>

<file path=ppt/notesSlides/_rels/notesSlide4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4.xml" />
  <Relationship Id="rId1" Type="http://schemas.openxmlformats.org/officeDocument/2006/relationships/notesMaster" Target="../notesMasters/notesMaster1.xml" />
</Relationships>
</file>

<file path=ppt/notesSlides/_rels/notesSlide5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5.xml" />
  <Relationship Id="rId1" Type="http://schemas.openxmlformats.org/officeDocument/2006/relationships/notesMaster" Target="../notesMasters/notesMaster1.xml" />
</Relationships>
</file>

<file path=ppt/notesSlides/_rels/notesSlide6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6.xml" />
  <Relationship Id="rId1" Type="http://schemas.openxmlformats.org/officeDocument/2006/relationships/notesMaster" Target="../notesMasters/notesMaster1.xml" />
</Relationships>
</file>

<file path=ppt/notesSlides/_rels/notesSlide7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7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037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5001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5671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436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5775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7474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7433228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jpeg" />
  <Relationship Id="rId2" Type="http://schemas.openxmlformats.org/officeDocument/2006/relationships/image" Target="../media/image2.jpg" /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3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jpeg" />
  <Relationship Id="rId1" Type="http://schemas.openxmlformats.org/officeDocument/2006/relationships/slideMaster" Target="../slideMasters/slideMaster1.xml" />
</Relationships>
</file>

<file path=ppt/slideLayouts/_rels/slideLayout1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3.jpg" /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reen: Front Slide w/ vis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Image"/>
          <p:cNvSpPr/>
          <p:nvPr userDrawn="1"/>
        </p:nvSpPr>
        <p:spPr>
          <a:xfrm>
            <a:off x="0" y="1044347"/>
            <a:ext cx="9144000" cy="2826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 smtClean="0">
              <a:solidFill>
                <a:schemeClr val="tx1"/>
              </a:solidFill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76380" y="5118968"/>
            <a:ext cx="7782147" cy="369332"/>
          </a:xfrm>
        </p:spPr>
        <p:txBody>
          <a:bodyPr wrap="square">
            <a:sp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6380" y="4032698"/>
            <a:ext cx="7791672" cy="492443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356689" cy="603682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0" y="1034788"/>
            <a:ext cx="9144000" cy="0"/>
          </a:xfrm>
          <a:prstGeom prst="line">
            <a:avLst/>
          </a:prstGeom>
          <a:ln w="25400">
            <a:solidFill>
              <a:srgbClr val="36AC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954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:  Image + text -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3479800" y="1533525"/>
            <a:ext cx="5040000" cy="1384995"/>
          </a:xfrm>
        </p:spPr>
        <p:txBody>
          <a:bodyPr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356450" y="1533525"/>
            <a:ext cx="2908800" cy="4705200"/>
          </a:xfrm>
          <a:noFill/>
        </p:spPr>
        <p:txBody>
          <a:bodyPr lIns="0" tIns="108000" rIns="36000" bIns="0">
            <a:noAutofit/>
          </a:bodyPr>
          <a:lstStyle>
            <a:lvl1pPr algn="ctr">
              <a:defRPr b="1"/>
            </a:lvl1pPr>
          </a:lstStyle>
          <a:p>
            <a:r>
              <a:rPr lang="en-US" smtClean="0"/>
              <a:t>Click icon to add picture</a:t>
            </a:r>
            <a:endParaRPr lang="nl-NL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0021"/>
            <a:ext cx="2895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endParaRPr lang="nl-NL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54675" y="6550021"/>
            <a:ext cx="2133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fld id="{C88F7ED6-926D-46BE-A506-17E4AB482442}" type="slidenum">
              <a:rPr lang="nl-NL" smtClean="0"/>
              <a:t>‹#›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351687" y="1368000"/>
            <a:ext cx="8438400" cy="0"/>
          </a:xfrm>
          <a:prstGeom prst="line">
            <a:avLst/>
          </a:prstGeom>
          <a:ln w="12700">
            <a:solidFill>
              <a:srgbClr val="D7D5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0" y="685109"/>
            <a:ext cx="9144000" cy="0"/>
          </a:xfrm>
          <a:prstGeom prst="line">
            <a:avLst/>
          </a:prstGeom>
          <a:ln w="19050">
            <a:solidFill>
              <a:srgbClr val="36AC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07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: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0021"/>
            <a:ext cx="2895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endParaRPr lang="nl-NL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54675" y="6550021"/>
            <a:ext cx="2133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fld id="{C88F7ED6-926D-46BE-A506-17E4AB482442}" type="slidenum">
              <a:rPr lang="nl-NL" smtClean="0"/>
              <a:t>‹#›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351687" y="1368000"/>
            <a:ext cx="8438400" cy="0"/>
          </a:xfrm>
          <a:prstGeom prst="line">
            <a:avLst/>
          </a:prstGeom>
          <a:ln w="12700">
            <a:solidFill>
              <a:srgbClr val="D7D5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able Placeholder 7"/>
          <p:cNvSpPr>
            <a:spLocks noGrp="1"/>
          </p:cNvSpPr>
          <p:nvPr>
            <p:ph type="tbl" sz="quarter" idx="16"/>
          </p:nvPr>
        </p:nvSpPr>
        <p:spPr>
          <a:xfrm>
            <a:off x="343374" y="2157796"/>
            <a:ext cx="7200000" cy="3600000"/>
          </a:xfrm>
          <a:solidFill>
            <a:schemeClr val="bg1"/>
          </a:solidFill>
        </p:spPr>
        <p:txBody>
          <a:bodyPr tIns="180000">
            <a:noAutofit/>
          </a:bodyPr>
          <a:lstStyle>
            <a:lvl1pPr algn="ctr">
              <a:defRPr b="1"/>
            </a:lvl1pPr>
          </a:lstStyle>
          <a:p>
            <a:r>
              <a:rPr lang="en-US" smtClean="0"/>
              <a:t>Click icon to add table</a:t>
            </a:r>
            <a:endParaRPr lang="nl-NL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342901" y="1536701"/>
            <a:ext cx="7200474" cy="553998"/>
          </a:xfrm>
        </p:spPr>
        <p:txBody>
          <a:bodyPr>
            <a:spAutoFit/>
          </a:bodyPr>
          <a:lstStyle>
            <a:lvl1pPr>
              <a:defRPr b="1" baseline="0"/>
            </a:lvl1pPr>
            <a:lvl2pPr marL="0" indent="0">
              <a:buFontTx/>
              <a:buNone/>
              <a:defRPr/>
            </a:lvl2pPr>
          </a:lstStyle>
          <a:p>
            <a:pPr lvl="0"/>
            <a:r>
              <a:rPr lang="en-US" dirty="0" smtClean="0"/>
              <a:t>Title</a:t>
            </a:r>
          </a:p>
          <a:p>
            <a:pPr lvl="1"/>
            <a:r>
              <a:rPr lang="en-US" dirty="0" smtClean="0"/>
              <a:t>Subtitle</a:t>
            </a:r>
            <a:endParaRPr lang="nl-NL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685109"/>
            <a:ext cx="9144000" cy="0"/>
          </a:xfrm>
          <a:prstGeom prst="line">
            <a:avLst/>
          </a:prstGeom>
          <a:ln w="19050">
            <a:solidFill>
              <a:srgbClr val="36AC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07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: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rt Placeholder 3"/>
          <p:cNvSpPr>
            <a:spLocks noGrp="1"/>
          </p:cNvSpPr>
          <p:nvPr>
            <p:ph type="chart" sz="quarter" idx="18"/>
          </p:nvPr>
        </p:nvSpPr>
        <p:spPr>
          <a:xfrm>
            <a:off x="342900" y="2159738"/>
            <a:ext cx="7200000" cy="4091837"/>
          </a:xfrm>
        </p:spPr>
        <p:txBody>
          <a:bodyPr tIns="180000">
            <a:noAutofit/>
          </a:bodyPr>
          <a:lstStyle>
            <a:lvl1pPr algn="ctr">
              <a:defRPr b="1"/>
            </a:lvl1pPr>
          </a:lstStyle>
          <a:p>
            <a:r>
              <a:rPr lang="en-US" smtClean="0"/>
              <a:t>Click icon to add chart</a:t>
            </a:r>
            <a:endParaRPr lang="nl-NL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0021"/>
            <a:ext cx="2895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endParaRPr lang="nl-NL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54675" y="6550021"/>
            <a:ext cx="2133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fld id="{C88F7ED6-926D-46BE-A506-17E4AB482442}" type="slidenum">
              <a:rPr lang="nl-NL" smtClean="0"/>
              <a:t>‹#›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351687" y="1368000"/>
            <a:ext cx="8438400" cy="0"/>
          </a:xfrm>
          <a:prstGeom prst="line">
            <a:avLst/>
          </a:prstGeom>
          <a:ln w="12700">
            <a:solidFill>
              <a:srgbClr val="D7D5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342901" y="1536701"/>
            <a:ext cx="7200000" cy="553998"/>
          </a:xfrm>
        </p:spPr>
        <p:txBody>
          <a:bodyPr>
            <a:spAutoFit/>
          </a:bodyPr>
          <a:lstStyle>
            <a:lvl1pPr>
              <a:defRPr b="1" baseline="0"/>
            </a:lvl1pPr>
            <a:lvl2pPr marL="0" indent="0">
              <a:buFontTx/>
              <a:buNone/>
              <a:defRPr/>
            </a:lvl2pPr>
          </a:lstStyle>
          <a:p>
            <a:pPr lvl="0"/>
            <a:r>
              <a:rPr lang="en-US" dirty="0" smtClean="0"/>
              <a:t>Title</a:t>
            </a:r>
          </a:p>
          <a:p>
            <a:pPr lvl="1"/>
            <a:r>
              <a:rPr lang="en-US" dirty="0" smtClean="0"/>
              <a:t>Subtitle</a:t>
            </a:r>
            <a:endParaRPr lang="nl-NL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685109"/>
            <a:ext cx="9144000" cy="0"/>
          </a:xfrm>
          <a:prstGeom prst="line">
            <a:avLst/>
          </a:prstGeom>
          <a:ln w="19050">
            <a:solidFill>
              <a:srgbClr val="36AC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79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creen: B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000" y="908720"/>
            <a:ext cx="9144001" cy="5976664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356689" cy="603682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25400">
            <a:solidFill>
              <a:srgbClr val="36AC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625475" y="1533425"/>
            <a:ext cx="2065047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630995" y="1174622"/>
            <a:ext cx="3384376" cy="282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US" sz="1800" kern="1500" spc="100" dirty="0" smtClean="0">
                <a:solidFill>
                  <a:srgbClr val="14054B"/>
                </a:solidFill>
                <a:cs typeface="Arial" pitchFamily="34" charset="0"/>
              </a:rPr>
              <a:t>www.stibbe.com</a:t>
            </a:r>
            <a:endParaRPr lang="en-GB" sz="1800" kern="1500" spc="100" dirty="0">
              <a:solidFill>
                <a:srgbClr val="14054B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495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: Blank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8F7ED6-926D-46BE-A506-17E4AB48244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9704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: Contents w/ visi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opImage"/>
          <p:cNvSpPr/>
          <p:nvPr userDrawn="1"/>
        </p:nvSpPr>
        <p:spPr>
          <a:xfrm>
            <a:off x="0" y="690048"/>
            <a:ext cx="9144000" cy="6516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 smtClean="0">
              <a:solidFill>
                <a:schemeClr val="tx1"/>
              </a:solidFill>
            </a:endParaRP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5" hasCustomPrompt="1"/>
          </p:nvPr>
        </p:nvSpPr>
        <p:spPr>
          <a:xfrm>
            <a:off x="355601" y="2022823"/>
            <a:ext cx="8429250" cy="4304951"/>
          </a:xfrm>
        </p:spPr>
        <p:txBody>
          <a:bodyPr wrap="square">
            <a:noAutofit/>
          </a:bodyPr>
          <a:lstStyle>
            <a:lvl1pPr marL="285750" indent="-285750">
              <a:lnSpc>
                <a:spcPts val="3200"/>
              </a:lnSpc>
              <a:spcBef>
                <a:spcPts val="0"/>
              </a:spcBef>
              <a:buFont typeface="+mj-lt"/>
              <a:buAutoNum type="arabicPeriod"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0"/>
            <a:r>
              <a:rPr lang="en-US" dirty="0" smtClean="0"/>
              <a:t>Click to edit text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0021"/>
            <a:ext cx="2895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endParaRPr lang="nl-NL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54675" y="6550021"/>
            <a:ext cx="2133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fld id="{C88F7ED6-926D-46BE-A506-17E4AB482442}" type="slidenum">
              <a:rPr lang="nl-NL" smtClean="0"/>
              <a:t>‹#›</a:t>
            </a:fld>
            <a:endParaRPr lang="nl-NL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351687" y="1947776"/>
            <a:ext cx="8438400" cy="0"/>
          </a:xfrm>
          <a:prstGeom prst="line">
            <a:avLst/>
          </a:prstGeom>
          <a:ln w="12700">
            <a:solidFill>
              <a:srgbClr val="D7D5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1687" y="1534846"/>
            <a:ext cx="8433164" cy="369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85109"/>
            <a:ext cx="9144000" cy="0"/>
          </a:xfrm>
          <a:prstGeom prst="line">
            <a:avLst/>
          </a:prstGeom>
          <a:ln w="19050">
            <a:solidFill>
              <a:srgbClr val="36AC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634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: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3"/>
          <p:cNvSpPr>
            <a:spLocks noGrp="1"/>
          </p:cNvSpPr>
          <p:nvPr>
            <p:ph type="body" sz="half" idx="15" hasCustomPrompt="1"/>
          </p:nvPr>
        </p:nvSpPr>
        <p:spPr>
          <a:xfrm>
            <a:off x="355601" y="1443048"/>
            <a:ext cx="8429250" cy="4827116"/>
          </a:xfrm>
        </p:spPr>
        <p:txBody>
          <a:bodyPr wrap="square">
            <a:noAutofit/>
          </a:bodyPr>
          <a:lstStyle>
            <a:lvl1pPr marL="285750" indent="-285750">
              <a:lnSpc>
                <a:spcPts val="3200"/>
              </a:lnSpc>
              <a:spcBef>
                <a:spcPts val="0"/>
              </a:spcBef>
              <a:buFont typeface="+mj-lt"/>
              <a:buAutoNum type="arabicPeriod"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0"/>
            <a:r>
              <a:rPr lang="en-US" dirty="0" smtClean="0"/>
              <a:t>Click to edit text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0021"/>
            <a:ext cx="2895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endParaRPr lang="nl-NL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54675" y="6550021"/>
            <a:ext cx="2133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fld id="{C88F7ED6-926D-46BE-A506-17E4AB482442}" type="slidenum">
              <a:rPr lang="nl-NL" smtClean="0"/>
              <a:t>‹#›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351687" y="1368000"/>
            <a:ext cx="8438400" cy="0"/>
          </a:xfrm>
          <a:prstGeom prst="line">
            <a:avLst/>
          </a:prstGeom>
          <a:ln w="12700">
            <a:solidFill>
              <a:srgbClr val="D7D5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0" y="685109"/>
            <a:ext cx="9144000" cy="0"/>
          </a:xfrm>
          <a:prstGeom prst="line">
            <a:avLst/>
          </a:prstGeom>
          <a:ln w="19050">
            <a:solidFill>
              <a:srgbClr val="36AC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06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: Basic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356400" y="1535113"/>
            <a:ext cx="8426450" cy="4702175"/>
          </a:xfrm>
        </p:spPr>
        <p:txBody>
          <a:bodyPr/>
          <a:lstStyle>
            <a:lvl3pP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0021"/>
            <a:ext cx="2895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54675" y="6550021"/>
            <a:ext cx="2133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fld id="{C88F7ED6-926D-46BE-A506-17E4AB482442}" type="slidenum">
              <a:rPr lang="nl-NL" smtClean="0"/>
              <a:t>‹#›</a:t>
            </a:fld>
            <a:endParaRPr lang="nl-NL"/>
          </a:p>
        </p:txBody>
      </p:sp>
      <p:cxnSp>
        <p:nvCxnSpPr>
          <p:cNvPr id="18" name="Straight Connector 17"/>
          <p:cNvCxnSpPr/>
          <p:nvPr/>
        </p:nvCxnSpPr>
        <p:spPr>
          <a:xfrm>
            <a:off x="351687" y="1368000"/>
            <a:ext cx="8438400" cy="0"/>
          </a:xfrm>
          <a:prstGeom prst="line">
            <a:avLst/>
          </a:prstGeom>
          <a:ln w="12700">
            <a:solidFill>
              <a:srgbClr val="D7D5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0" y="685109"/>
            <a:ext cx="9144000" cy="0"/>
          </a:xfrm>
          <a:prstGeom prst="line">
            <a:avLst/>
          </a:prstGeom>
          <a:ln w="19050">
            <a:solidFill>
              <a:srgbClr val="36AC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45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: Basic text slide /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356400" y="1533600"/>
            <a:ext cx="8441227" cy="4896000"/>
          </a:xfrm>
        </p:spPr>
        <p:txBody>
          <a:bodyPr/>
          <a:lstStyle>
            <a:lvl1pPr marL="200025" indent="-200025">
              <a:buClr>
                <a:srgbClr val="333333"/>
              </a:buClr>
              <a:buFont typeface="Symbol" panose="05050102010706020507" pitchFamily="18" charset="2"/>
              <a:buChar char="&gt;"/>
              <a:defRPr/>
            </a:lvl1pPr>
            <a:lvl2pPr marL="422275" indent="-212725">
              <a:buFont typeface="Calibri" panose="020F0502020204030204" pitchFamily="34" charset="0"/>
              <a:buChar char="-"/>
              <a:defRPr/>
            </a:lvl2pPr>
            <a:lvl3pPr marL="695325" indent="-273050">
              <a:buFont typeface="Calibri" panose="020F0502020204030204" pitchFamily="34" charset="0"/>
              <a:buChar char="·"/>
              <a:defRPr/>
            </a:lvl3pPr>
            <a:lvl4pPr marL="695325" indent="-273050">
              <a:defRPr/>
            </a:lvl4pPr>
            <a:lvl5pPr marL="695325" indent="-27305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0021"/>
            <a:ext cx="2895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r>
              <a:rPr lang="nl-NL" smtClean="0"/>
              <a:t>Document title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54675" y="6550021"/>
            <a:ext cx="2133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fld id="{C88F7ED6-926D-46BE-A506-17E4AB482442}" type="slidenum">
              <a:rPr lang="nl-NL" smtClean="0"/>
              <a:t>‹#›</a:t>
            </a:fld>
            <a:endParaRPr lang="nl-NL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685109"/>
            <a:ext cx="9144000" cy="0"/>
          </a:xfrm>
          <a:prstGeom prst="line">
            <a:avLst/>
          </a:prstGeom>
          <a:ln w="19050">
            <a:solidFill>
              <a:srgbClr val="36AC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351687" y="1368000"/>
            <a:ext cx="8438400" cy="0"/>
          </a:xfrm>
          <a:prstGeom prst="line">
            <a:avLst/>
          </a:prstGeom>
          <a:ln w="12700">
            <a:solidFill>
              <a:srgbClr val="D7D5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: Basic text slide II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356400" y="1892808"/>
            <a:ext cx="8426450" cy="4267085"/>
          </a:xfrm>
        </p:spPr>
        <p:txBody>
          <a:bodyPr/>
          <a:lstStyle>
            <a:lvl3pP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0021"/>
            <a:ext cx="2895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54675" y="6550021"/>
            <a:ext cx="2133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fld id="{C88F7ED6-926D-46BE-A506-17E4AB482442}" type="slidenum">
              <a:rPr lang="nl-NL" smtClean="0"/>
              <a:t>‹#›</a:t>
            </a:fld>
            <a:endParaRPr lang="nl-NL"/>
          </a:p>
        </p:txBody>
      </p:sp>
      <p:cxnSp>
        <p:nvCxnSpPr>
          <p:cNvPr id="18" name="Straight Connector 17"/>
          <p:cNvCxnSpPr/>
          <p:nvPr/>
        </p:nvCxnSpPr>
        <p:spPr>
          <a:xfrm>
            <a:off x="351687" y="1728216"/>
            <a:ext cx="8438400" cy="0"/>
          </a:xfrm>
          <a:prstGeom prst="line">
            <a:avLst/>
          </a:prstGeom>
          <a:ln w="12700">
            <a:solidFill>
              <a:srgbClr val="D7D5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0" y="685109"/>
            <a:ext cx="9144000" cy="0"/>
          </a:xfrm>
          <a:prstGeom prst="line">
            <a:avLst/>
          </a:prstGeom>
          <a:ln w="19050">
            <a:solidFill>
              <a:srgbClr val="36AC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38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: Basic text slide II /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0021"/>
            <a:ext cx="2895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r>
              <a:rPr lang="nl-NL" smtClean="0"/>
              <a:t>Document title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54675" y="6550021"/>
            <a:ext cx="2133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fld id="{C88F7ED6-926D-46BE-A506-17E4AB482442}" type="slidenum">
              <a:rPr lang="nl-NL" smtClean="0"/>
              <a:t>‹#›</a:t>
            </a:fld>
            <a:endParaRPr lang="nl-NL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85109"/>
            <a:ext cx="9144000" cy="0"/>
          </a:xfrm>
          <a:prstGeom prst="line">
            <a:avLst/>
          </a:prstGeom>
          <a:ln w="19050">
            <a:solidFill>
              <a:srgbClr val="36AC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356400" y="1892808"/>
            <a:ext cx="8441227" cy="4266000"/>
          </a:xfrm>
        </p:spPr>
        <p:txBody>
          <a:bodyPr/>
          <a:lstStyle>
            <a:lvl1pPr marL="200025" indent="-200025">
              <a:buClr>
                <a:srgbClr val="333333"/>
              </a:buClr>
              <a:buFont typeface="Symbol" panose="05050102010706020507" pitchFamily="18" charset="2"/>
              <a:buChar char="&gt;"/>
              <a:defRPr/>
            </a:lvl1pPr>
            <a:lvl2pPr marL="422275" indent="-212725">
              <a:buFont typeface="Calibri" panose="020F0502020204030204" pitchFamily="34" charset="0"/>
              <a:buChar char="-"/>
              <a:defRPr/>
            </a:lvl2pPr>
            <a:lvl3pPr marL="695325" indent="-273050">
              <a:buFont typeface="Calibri" panose="020F0502020204030204" pitchFamily="34" charset="0"/>
              <a:buChar char="·"/>
              <a:defRPr/>
            </a:lvl3pPr>
            <a:lvl4pPr marL="695325" indent="-273050">
              <a:defRPr/>
            </a:lvl4pPr>
            <a:lvl5pPr marL="695325" indent="-27305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  <a:endParaRPr lang="nl-NL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355287" y="1728216"/>
            <a:ext cx="8438400" cy="0"/>
          </a:xfrm>
          <a:prstGeom prst="line">
            <a:avLst/>
          </a:prstGeom>
          <a:ln w="12700">
            <a:solidFill>
              <a:srgbClr val="D7D5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193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: 2 Key 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4" hasCustomPrompt="1"/>
          </p:nvPr>
        </p:nvSpPr>
        <p:spPr>
          <a:xfrm>
            <a:off x="347286" y="1027986"/>
            <a:ext cx="4068000" cy="294953"/>
          </a:xfrm>
        </p:spPr>
        <p:txBody>
          <a:bodyPr wrap="square">
            <a:spAutoFit/>
          </a:bodyPr>
          <a:lstStyle>
            <a:lvl1pPr marL="0" indent="0" algn="l">
              <a:lnSpc>
                <a:spcPts val="2300"/>
              </a:lnSpc>
              <a:spcBef>
                <a:spcPts val="0"/>
              </a:spcBef>
              <a:buNone/>
              <a:defRPr sz="2400" b="0" spc="0" baseline="0">
                <a:solidFill>
                  <a:srgbClr val="36AC73"/>
                </a:solidFill>
                <a:latin typeface="Georgia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text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5" hasCustomPrompt="1"/>
          </p:nvPr>
        </p:nvSpPr>
        <p:spPr>
          <a:xfrm>
            <a:off x="4732725" y="1027986"/>
            <a:ext cx="4069963" cy="294953"/>
          </a:xfrm>
        </p:spPr>
        <p:txBody>
          <a:bodyPr wrap="square">
            <a:spAutoFit/>
          </a:bodyPr>
          <a:lstStyle>
            <a:lvl1pPr marL="0" indent="0" algn="l">
              <a:lnSpc>
                <a:spcPts val="2300"/>
              </a:lnSpc>
              <a:spcBef>
                <a:spcPts val="0"/>
              </a:spcBef>
              <a:buNone/>
              <a:defRPr sz="2400" b="0" spc="0" baseline="0">
                <a:solidFill>
                  <a:srgbClr val="36AC73"/>
                </a:solidFill>
                <a:latin typeface="Georgia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text</a:t>
            </a:r>
          </a:p>
        </p:txBody>
      </p:sp>
      <p:sp>
        <p:nvSpPr>
          <p:cNvPr id="17" name="Picture Placeholder 2"/>
          <p:cNvSpPr>
            <a:spLocks noGrp="1"/>
          </p:cNvSpPr>
          <p:nvPr>
            <p:ph type="pic" idx="18"/>
          </p:nvPr>
        </p:nvSpPr>
        <p:spPr>
          <a:xfrm>
            <a:off x="351687" y="1558712"/>
            <a:ext cx="1950720" cy="1290155"/>
          </a:xfrm>
        </p:spPr>
        <p:txBody>
          <a:bodyPr tIns="72000">
            <a:normAutofit/>
          </a:bodyPr>
          <a:lstStyle>
            <a:lvl1pPr marL="0" indent="0" algn="ctr">
              <a:buNone/>
              <a:defRPr sz="11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9"/>
          </p:nvPr>
        </p:nvSpPr>
        <p:spPr>
          <a:xfrm>
            <a:off x="4723200" y="1558712"/>
            <a:ext cx="1950720" cy="1290155"/>
          </a:xfrm>
        </p:spPr>
        <p:txBody>
          <a:bodyPr tIns="72000">
            <a:normAutofit/>
          </a:bodyPr>
          <a:lstStyle>
            <a:lvl1pPr marL="0" indent="0" algn="ctr">
              <a:buNone/>
              <a:defRPr sz="1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0021"/>
            <a:ext cx="2895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endParaRPr lang="nl-NL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54675" y="6550021"/>
            <a:ext cx="2133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fld id="{C88F7ED6-926D-46BE-A506-17E4AB482442}" type="slidenum">
              <a:rPr lang="nl-NL" smtClean="0"/>
              <a:t>‹#›</a:t>
            </a:fld>
            <a:endParaRPr lang="nl-NL"/>
          </a:p>
        </p:txBody>
      </p:sp>
      <p:cxnSp>
        <p:nvCxnSpPr>
          <p:cNvPr id="19" name="Straight Connector 18"/>
          <p:cNvCxnSpPr/>
          <p:nvPr/>
        </p:nvCxnSpPr>
        <p:spPr>
          <a:xfrm>
            <a:off x="347286" y="1396575"/>
            <a:ext cx="4068000" cy="0"/>
          </a:xfrm>
          <a:prstGeom prst="line">
            <a:avLst/>
          </a:prstGeom>
          <a:ln w="12700">
            <a:solidFill>
              <a:srgbClr val="D7D5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723200" y="1368000"/>
            <a:ext cx="4068000" cy="0"/>
          </a:xfrm>
          <a:prstGeom prst="line">
            <a:avLst/>
          </a:prstGeom>
          <a:ln w="12700">
            <a:solidFill>
              <a:srgbClr val="D7D5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>
            <a:off x="0" y="685109"/>
            <a:ext cx="9144000" cy="0"/>
          </a:xfrm>
          <a:prstGeom prst="line">
            <a:avLst/>
          </a:prstGeom>
          <a:ln w="19050">
            <a:solidFill>
              <a:srgbClr val="36AC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358486" y="2927350"/>
            <a:ext cx="4062413" cy="3324225"/>
          </a:xfrm>
        </p:spPr>
        <p:txBody>
          <a:bodyPr/>
          <a:lstStyle>
            <a:lvl1pPr>
              <a:defRPr sz="1600" b="0"/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3"/>
          </p:nvPr>
        </p:nvSpPr>
        <p:spPr>
          <a:xfrm>
            <a:off x="4716016" y="2927350"/>
            <a:ext cx="4062413" cy="3324225"/>
          </a:xfrm>
        </p:spPr>
        <p:txBody>
          <a:bodyPr/>
          <a:lstStyle>
            <a:lvl1pPr>
              <a:defRPr sz="1600" b="0"/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9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: Image + text -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355600" y="1533525"/>
            <a:ext cx="5040000" cy="1384995"/>
          </a:xfrm>
        </p:spPr>
        <p:txBody>
          <a:bodyPr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5884887" y="1533525"/>
            <a:ext cx="2908800" cy="4705200"/>
          </a:xfrm>
          <a:noFill/>
        </p:spPr>
        <p:txBody>
          <a:bodyPr lIns="0" tIns="108000" rIns="36000" bIns="0">
            <a:noAutofit/>
          </a:bodyPr>
          <a:lstStyle>
            <a:lvl1pPr algn="ctr">
              <a:defRPr b="1"/>
            </a:lvl1pPr>
          </a:lstStyle>
          <a:p>
            <a:r>
              <a:rPr lang="en-US" smtClean="0"/>
              <a:t>Click icon to add picture</a:t>
            </a:r>
            <a:endParaRPr lang="nl-NL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0021"/>
            <a:ext cx="2895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endParaRPr lang="nl-NL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54675" y="6550021"/>
            <a:ext cx="2133600" cy="161583"/>
          </a:xfrm>
        </p:spPr>
        <p:txBody>
          <a:bodyPr lIns="0" tIns="0" rIns="0" bIns="0">
            <a:spAutoFit/>
          </a:bodyPr>
          <a:lstStyle>
            <a:lvl1pPr>
              <a:defRPr sz="1050"/>
            </a:lvl1pPr>
          </a:lstStyle>
          <a:p>
            <a:fld id="{C88F7ED6-926D-46BE-A506-17E4AB482442}" type="slidenum">
              <a:rPr lang="nl-NL" smtClean="0"/>
              <a:t>‹#›</a:t>
            </a:fld>
            <a:endParaRPr lang="nl-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351687" y="1368000"/>
            <a:ext cx="8438400" cy="0"/>
          </a:xfrm>
          <a:prstGeom prst="line">
            <a:avLst/>
          </a:prstGeom>
          <a:ln w="12700">
            <a:solidFill>
              <a:srgbClr val="D7D5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0" y="685109"/>
            <a:ext cx="9144000" cy="0"/>
          </a:xfrm>
          <a:prstGeom prst="line">
            <a:avLst/>
          </a:prstGeom>
          <a:ln w="19050">
            <a:solidFill>
              <a:srgbClr val="36AC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780494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13" Type="http://schemas.openxmlformats.org/officeDocument/2006/relationships/slideLayout" Target="../slideLayouts/slideLayout13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slideLayout" Target="../slideLayouts/slideLayout12.xml" />
  <Relationship Id="rId2" Type="http://schemas.openxmlformats.org/officeDocument/2006/relationships/slideLayout" Target="../slideLayouts/slideLayout2.xml" />
  <Relationship Id="rId16" Type="http://schemas.openxmlformats.org/officeDocument/2006/relationships/image" Target="../media/image1.jpeg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5" Type="http://schemas.openxmlformats.org/officeDocument/2006/relationships/theme" Target="../theme/theme1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  <Relationship Id="rId14" Type="http://schemas.openxmlformats.org/officeDocument/2006/relationships/slideLayout" Target="../slideLayouts/slideLayout14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1687" y="955070"/>
            <a:ext cx="8433164" cy="36933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lvl="0"/>
            <a:r>
              <a:rPr lang="en-US" dirty="0" smtClean="0"/>
              <a:t>Click to edit Master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1" y="1533600"/>
            <a:ext cx="8424850" cy="47116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8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0021"/>
            <a:ext cx="2895600" cy="161583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59563" y="6550021"/>
            <a:ext cx="2133600" cy="161583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F7ED6-926D-46BE-A506-17E4AB482442}" type="slidenum">
              <a:rPr lang="nl-NL" smtClean="0"/>
              <a:t>‹#›</a:t>
            </a:fld>
            <a:endParaRPr lang="nl-NL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68402"/>
            <a:ext cx="1224136" cy="54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30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9" r:id="rId2"/>
    <p:sldLayoutId id="2147483664" r:id="rId3"/>
    <p:sldLayoutId id="2147483663" r:id="rId4"/>
    <p:sldLayoutId id="2147483682" r:id="rId5"/>
    <p:sldLayoutId id="2147483680" r:id="rId6"/>
    <p:sldLayoutId id="2147483683" r:id="rId7"/>
    <p:sldLayoutId id="2147483667" r:id="rId8"/>
    <p:sldLayoutId id="2147483675" r:id="rId9"/>
    <p:sldLayoutId id="2147483677" r:id="rId10"/>
    <p:sldLayoutId id="2147483666" r:id="rId11"/>
    <p:sldLayoutId id="2147483673" r:id="rId12"/>
    <p:sldLayoutId id="2147483668" r:id="rId13"/>
    <p:sldLayoutId id="2147483681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en-GB" sz="2400" kern="1200" baseline="0" dirty="0">
          <a:solidFill>
            <a:srgbClr val="36AC73"/>
          </a:solidFill>
          <a:latin typeface="Georgia" pitchFamily="18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Clr>
          <a:srgbClr val="333333"/>
        </a:buClr>
        <a:buFontTx/>
        <a:buNone/>
        <a:defRPr sz="1800" b="0" kern="1200" baseline="0">
          <a:solidFill>
            <a:srgbClr val="333333"/>
          </a:solidFill>
          <a:latin typeface="+mn-lt"/>
          <a:ea typeface="+mn-ea"/>
          <a:cs typeface="+mn-cs"/>
        </a:defRPr>
      </a:lvl1pPr>
      <a:lvl2pPr marL="203200" indent="-203200" algn="l" defTabSz="914400" rtl="0" eaLnBrk="1" latinLnBrk="0" hangingPunct="1">
        <a:spcBef>
          <a:spcPts val="0"/>
        </a:spcBef>
        <a:buClr>
          <a:srgbClr val="333333"/>
        </a:buClr>
        <a:buFont typeface="Symbol" pitchFamily="18" charset="2"/>
        <a:buChar char=""/>
        <a:defRPr lang="en-US" sz="1800" kern="1200" baseline="0" dirty="0" smtClean="0">
          <a:solidFill>
            <a:srgbClr val="333333"/>
          </a:solidFill>
          <a:latin typeface="+mn-lt"/>
          <a:ea typeface="+mn-ea"/>
          <a:cs typeface="+mn-cs"/>
        </a:defRPr>
      </a:lvl2pPr>
      <a:lvl3pPr marL="425450" indent="-215900" algn="l" defTabSz="914400" rtl="0" eaLnBrk="1" latinLnBrk="0" hangingPunct="1">
        <a:spcBef>
          <a:spcPts val="0"/>
        </a:spcBef>
        <a:buClr>
          <a:srgbClr val="333333"/>
        </a:buClr>
        <a:buFont typeface="Calibri" panose="020F0502020204030204" pitchFamily="34" charset="0"/>
        <a:buChar char="-"/>
        <a:defRPr sz="1800" kern="1200" baseline="0">
          <a:solidFill>
            <a:srgbClr val="333333"/>
          </a:solidFill>
          <a:latin typeface="+mn-lt"/>
          <a:ea typeface="+mn-ea"/>
          <a:cs typeface="+mn-cs"/>
        </a:defRPr>
      </a:lvl3pPr>
      <a:lvl4pPr marL="685800" indent="-257175" algn="l" defTabSz="914400" rtl="0" eaLnBrk="1" latinLnBrk="0" hangingPunct="1">
        <a:spcBef>
          <a:spcPts val="0"/>
        </a:spcBef>
        <a:buClr>
          <a:srgbClr val="333333"/>
        </a:buClr>
        <a:buFontTx/>
        <a:buChar char="·"/>
        <a:defRPr lang="en-US" sz="1800" kern="1200" baseline="0" noProof="0" dirty="0" smtClean="0">
          <a:solidFill>
            <a:srgbClr val="333333"/>
          </a:solidFill>
          <a:latin typeface="Calibri" pitchFamily="34" charset="0"/>
          <a:ea typeface="+mn-ea"/>
          <a:cs typeface="+mn-cs"/>
        </a:defRPr>
      </a:lvl4pPr>
      <a:lvl5pPr marL="685800" indent="-257175" algn="l" defTabSz="914400" rtl="0" eaLnBrk="1" latinLnBrk="0" hangingPunct="1">
        <a:spcBef>
          <a:spcPts val="0"/>
        </a:spcBef>
        <a:buClr>
          <a:srgbClr val="333333"/>
        </a:buClr>
        <a:buFontTx/>
        <a:buChar char="·"/>
        <a:defRPr sz="1800" kern="1200" baseline="0">
          <a:solidFill>
            <a:srgbClr val="333333"/>
          </a:solidFill>
          <a:latin typeface="+mn-lt"/>
          <a:ea typeface="+mn-ea"/>
          <a:cs typeface="+mn-cs"/>
        </a:defRPr>
      </a:lvl5pPr>
      <a:lvl6pPr marL="425450" indent="-215900" algn="l" defTabSz="914400" rtl="0" eaLnBrk="1" latinLnBrk="0" hangingPunct="1">
        <a:spcBef>
          <a:spcPts val="0"/>
        </a:spcBef>
        <a:buFont typeface="Symbol" pitchFamily="18" charset="2"/>
        <a:buChar char=""/>
        <a:defRPr lang="en-GB" sz="1800" kern="1200" dirty="0">
          <a:solidFill>
            <a:schemeClr val="tx1"/>
          </a:solidFill>
          <a:latin typeface="+mn-lt"/>
          <a:ea typeface="+mn-ea"/>
          <a:cs typeface="+mn-cs"/>
        </a:defRPr>
      </a:lvl6pPr>
      <a:lvl7pPr marL="406400" indent="-203200" algn="l" defTabSz="914400" rtl="0" eaLnBrk="1" latinLnBrk="0" hangingPunct="1">
        <a:spcBef>
          <a:spcPts val="0"/>
        </a:spcBef>
        <a:buFont typeface="Symbol" panose="05050102010706020507" pitchFamily="18" charset="2"/>
        <a:buChar char="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425450" indent="-215900" algn="l" defTabSz="914400" rtl="0" eaLnBrk="1" latinLnBrk="0" hangingPunct="1">
        <a:spcBef>
          <a:spcPts val="0"/>
        </a:spcBef>
        <a:buFont typeface="Symbol" panose="05050102010706020507" pitchFamily="18" charset="2"/>
        <a:buChar char="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539750" indent="-184150" algn="l" defTabSz="914400" rtl="0" eaLnBrk="1" latinLnBrk="0" hangingPunct="1">
        <a:spcBef>
          <a:spcPts val="0"/>
        </a:spcBef>
        <a:buFont typeface="Symbol" panose="05050102010706020507" pitchFamily="18" charset="2"/>
        <a:buChar char="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.xml" />
</Relationships>
</file>

<file path=ppt/slides/_rels/slide2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.xml" />
  <Relationship Id="rId1" Type="http://schemas.openxmlformats.org/officeDocument/2006/relationships/slideLayout" Target="../slideLayouts/slideLayout5.xml" />
</Relationships>
</file>

<file path=ppt/slides/_rels/slide3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4.png" />
  <Relationship Id="rId2" Type="http://schemas.openxmlformats.org/officeDocument/2006/relationships/notesSlide" Target="../notesSlides/notesSlide3.xml" />
  <Relationship Id="rId1" Type="http://schemas.openxmlformats.org/officeDocument/2006/relationships/slideLayout" Target="../slideLayouts/slideLayout3.xml" />
  <Relationship Id="rId5" Type="http://schemas.openxmlformats.org/officeDocument/2006/relationships/image" Target="../media/image6.png" />
  <Relationship Id="rId4" Type="http://schemas.openxmlformats.org/officeDocument/2006/relationships/image" Target="../media/image5.png" />
</Relationships>
</file>

<file path=ppt/slides/_rels/slide4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4.xml" />
  <Relationship Id="rId1" Type="http://schemas.openxmlformats.org/officeDocument/2006/relationships/slideLayout" Target="../slideLayouts/slideLayout3.xml" />
</Relationships>
</file>

<file path=ppt/slides/_rels/slide5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5.xml" />
  <Relationship Id="rId1" Type="http://schemas.openxmlformats.org/officeDocument/2006/relationships/slideLayout" Target="../slideLayouts/slideLayout3.xml" />
</Relationships>
</file>

<file path=ppt/slides/_rels/slide6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6.xml" />
  <Relationship Id="rId1" Type="http://schemas.openxmlformats.org/officeDocument/2006/relationships/slideLayout" Target="../slideLayouts/slideLayout3.xml" />
</Relationships>
</file>

<file path=ppt/slides/_rels/slide7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7.xml" />
  <Relationship Id="rId1" Type="http://schemas.openxmlformats.org/officeDocument/2006/relationships/slideLayout" Target="../slideLayouts/slideLayout13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verSh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76380" y="5118968"/>
            <a:ext cx="7782147" cy="1107996"/>
          </a:xfrm>
        </p:spPr>
        <p:txBody>
          <a:bodyPr/>
          <a:lstStyle/>
          <a:p>
            <a:r>
              <a:rPr lang="nl-NL" dirty="0" smtClean="0"/>
              <a:t>19 mei 2016</a:t>
            </a:r>
            <a:br>
              <a:rPr lang="nl-NL" dirty="0" smtClean="0"/>
            </a:br>
            <a:r>
              <a:rPr lang="nl-NL" dirty="0" smtClean="0"/>
              <a:t>Aanbesteding en gebiedsontwikkeling</a:t>
            </a:r>
            <a:br>
              <a:rPr lang="nl-NL" dirty="0" smtClean="0"/>
            </a:br>
            <a:r>
              <a:rPr lang="nl-NL" dirty="0" smtClean="0"/>
              <a:t>Mr. I. de Groot</a:t>
            </a:r>
            <a:endParaRPr lang="nl-NL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Congres Gebiedsontwikkeling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41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hkSlid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1200" b="1" dirty="0" smtClean="0"/>
              <a:t>Het karakter van gebiedsontwikkelingen is in de afgelopen jaren sterk veranderd</a:t>
            </a:r>
          </a:p>
          <a:p>
            <a:endParaRPr lang="nl-NL" sz="1200" dirty="0" smtClean="0"/>
          </a:p>
          <a:p>
            <a:r>
              <a:rPr lang="nl-NL" sz="1200" dirty="0" smtClean="0"/>
              <a:t>Van grootschalige gebiedsontwikkelingen naar kleinere projecten. </a:t>
            </a:r>
          </a:p>
          <a:p>
            <a:endParaRPr lang="nl-NL" sz="1200" dirty="0"/>
          </a:p>
          <a:p>
            <a:r>
              <a:rPr lang="nl-NL" sz="1200" dirty="0" smtClean="0"/>
              <a:t>Meer aandacht voor transformatie en binnenstedelijke ontwikkelingen. </a:t>
            </a:r>
          </a:p>
          <a:p>
            <a:endParaRPr lang="nl-NL" sz="1200" dirty="0" smtClean="0"/>
          </a:p>
          <a:p>
            <a:endParaRPr lang="nl-NL" sz="1200" dirty="0"/>
          </a:p>
          <a:p>
            <a:pPr marL="0" indent="0">
              <a:buNone/>
            </a:pPr>
            <a:r>
              <a:rPr lang="nl-NL" sz="1200" b="1" dirty="0" smtClean="0"/>
              <a:t>De actoren bij een gebiedsontwikkeling zijn veranderd</a:t>
            </a:r>
          </a:p>
          <a:p>
            <a:endParaRPr lang="nl-NL" sz="1200" dirty="0" smtClean="0"/>
          </a:p>
          <a:p>
            <a:r>
              <a:rPr lang="nl-NL" sz="1200" dirty="0" smtClean="0"/>
              <a:t>Gemeenten </a:t>
            </a:r>
            <a:r>
              <a:rPr lang="nl-NL" sz="1200" dirty="0"/>
              <a:t>z</a:t>
            </a:r>
            <a:r>
              <a:rPr lang="nl-NL" sz="1200" dirty="0" smtClean="0"/>
              <a:t>ijn meer terughoudend </a:t>
            </a:r>
          </a:p>
          <a:p>
            <a:endParaRPr lang="nl-NL" sz="1200" dirty="0" smtClean="0"/>
          </a:p>
          <a:p>
            <a:r>
              <a:rPr lang="nl-NL" sz="1200" dirty="0" smtClean="0"/>
              <a:t>Woningcorporaties richten zich meer op hun kerntaken en doelgroepen.</a:t>
            </a:r>
            <a:endParaRPr lang="nl-NL" sz="1200" dirty="0"/>
          </a:p>
          <a:p>
            <a:endParaRPr lang="nl-NL" sz="1200" dirty="0" smtClean="0"/>
          </a:p>
          <a:p>
            <a:r>
              <a:rPr lang="nl-NL" sz="1200" dirty="0" smtClean="0"/>
              <a:t>Steeds vaker nemen ontwikkelaars en bouwondernemingen het initiatief tot een gebiedsontwikkeling. </a:t>
            </a:r>
          </a:p>
          <a:p>
            <a:endParaRPr lang="nl-NL" sz="1200" dirty="0" smtClean="0"/>
          </a:p>
          <a:p>
            <a:pPr marL="0" indent="0">
              <a:buNone/>
            </a:pPr>
            <a:endParaRPr lang="nl-NL" sz="1200" b="1" dirty="0" smtClean="0"/>
          </a:p>
          <a:p>
            <a:pPr marL="0" indent="0">
              <a:buNone/>
            </a:pPr>
            <a:r>
              <a:rPr lang="nl-NL" sz="1200" b="1" dirty="0" smtClean="0"/>
              <a:t>Invloed aanbestedingsrecht</a:t>
            </a:r>
          </a:p>
          <a:p>
            <a:pPr marL="0" indent="0">
              <a:buNone/>
            </a:pPr>
            <a:endParaRPr lang="nl-NL" sz="1200" dirty="0" smtClean="0"/>
          </a:p>
          <a:p>
            <a:r>
              <a:rPr lang="nl-NL" sz="1200" dirty="0" smtClean="0"/>
              <a:t>Hoe verhouden deze ontwikkelingen zich tot het Europese aanbestedingsrecht?</a:t>
            </a:r>
          </a:p>
          <a:p>
            <a:endParaRPr lang="nl-NL" dirty="0"/>
          </a:p>
          <a:p>
            <a:endParaRPr lang="nl-NL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1687" y="955070"/>
            <a:ext cx="8229600" cy="369332"/>
          </a:xfrm>
        </p:spPr>
        <p:txBody>
          <a:bodyPr/>
          <a:lstStyle/>
          <a:p>
            <a:r>
              <a:rPr lang="nl-NL" dirty="0" smtClean="0"/>
              <a:t>Introductie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489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Samenwerkingsvormen</a:t>
            </a:r>
            <a:r>
              <a:rPr lang="en-GB" dirty="0" smtClean="0"/>
              <a:t> </a:t>
            </a:r>
            <a:r>
              <a:rPr lang="en-GB" dirty="0" err="1" smtClean="0"/>
              <a:t>bij</a:t>
            </a:r>
            <a:r>
              <a:rPr lang="en-GB" dirty="0" smtClean="0"/>
              <a:t> </a:t>
            </a:r>
            <a:r>
              <a:rPr lang="en-GB" dirty="0" err="1" smtClean="0"/>
              <a:t>een</a:t>
            </a:r>
            <a:r>
              <a:rPr lang="en-GB" dirty="0" smtClean="0"/>
              <a:t> </a:t>
            </a:r>
            <a:r>
              <a:rPr lang="en-GB" dirty="0" err="1" smtClean="0"/>
              <a:t>gebiedsontwikkeling</a:t>
            </a:r>
            <a:endParaRPr lang="en-GB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pPr marL="0" indent="0">
              <a:buNone/>
            </a:pPr>
            <a:endParaRPr lang="nl-NL" sz="1200" b="1" dirty="0" smtClean="0"/>
          </a:p>
          <a:p>
            <a:pPr marL="0" indent="0">
              <a:buNone/>
            </a:pPr>
            <a:endParaRPr lang="nl-NL" sz="1200" b="1" dirty="0"/>
          </a:p>
          <a:p>
            <a:pPr marL="0" indent="0">
              <a:buNone/>
            </a:pPr>
            <a:endParaRPr lang="nl-NL" sz="1200" b="1" dirty="0" smtClean="0"/>
          </a:p>
          <a:p>
            <a:pPr marL="0" indent="0">
              <a:buNone/>
            </a:pPr>
            <a:r>
              <a:rPr lang="nl-NL" sz="1200" b="1" dirty="0" smtClean="0"/>
              <a:t>Publiek-Private grondexploitatie (joint venture model)</a:t>
            </a:r>
          </a:p>
          <a:p>
            <a:pPr marL="0" indent="0">
              <a:buNone/>
            </a:pPr>
            <a:endParaRPr lang="nl-NL" sz="1200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nl-NL" sz="1200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nl-NL" sz="1200" dirty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nl-NL" sz="1200" b="1" dirty="0" smtClean="0">
                <a:solidFill>
                  <a:srgbClr val="333333"/>
                </a:solidFill>
              </a:rPr>
              <a:t> Publieke grondexploitatie (traditioneel model)</a:t>
            </a:r>
          </a:p>
          <a:p>
            <a:pPr marL="0" indent="0">
              <a:buNone/>
            </a:pPr>
            <a:endParaRPr lang="nl-NL" sz="1200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nl-NL" sz="1200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nl-NL" sz="1200" dirty="0" smtClean="0">
              <a:solidFill>
                <a:srgbClr val="333333"/>
              </a:solidFill>
            </a:endParaRPr>
          </a:p>
          <a:p>
            <a:pPr marL="0" indent="0">
              <a:buNone/>
            </a:pPr>
            <a:r>
              <a:rPr lang="nl-NL" sz="1200" b="1" dirty="0">
                <a:solidFill>
                  <a:srgbClr val="333333"/>
                </a:solidFill>
              </a:rPr>
              <a:t> </a:t>
            </a:r>
            <a:r>
              <a:rPr lang="nl-NL" sz="1200" b="1" dirty="0" smtClean="0">
                <a:solidFill>
                  <a:srgbClr val="333333"/>
                </a:solidFill>
              </a:rPr>
              <a:t>Private grondexploitatie (concessie model)</a:t>
            </a:r>
            <a:endParaRPr lang="nl-NL" sz="1200" b="1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nl-NL" sz="1200" dirty="0">
              <a:solidFill>
                <a:srgbClr val="333333"/>
              </a:solidFill>
            </a:endParaRPr>
          </a:p>
          <a:p>
            <a:endParaRPr lang="nl-NL" dirty="0" smtClean="0"/>
          </a:p>
          <a:p>
            <a:endParaRPr lang="nl-NL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132" y="1443047"/>
            <a:ext cx="4425405" cy="137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63" y="4925943"/>
            <a:ext cx="4921976" cy="1023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132" y="3074965"/>
            <a:ext cx="4039082" cy="1312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921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200" b="1" dirty="0" err="1" smtClean="0"/>
              <a:t>Overheidsopdracht</a:t>
            </a:r>
            <a:r>
              <a:rPr lang="en-GB" sz="1200" b="1" dirty="0" smtClean="0"/>
              <a:t> </a:t>
            </a:r>
            <a:r>
              <a:rPr lang="en-GB" sz="1200" b="1" dirty="0" err="1" smtClean="0"/>
              <a:t>voor</a:t>
            </a:r>
            <a:r>
              <a:rPr lang="en-GB" sz="1200" b="1" dirty="0" smtClean="0"/>
              <a:t> </a:t>
            </a:r>
            <a:r>
              <a:rPr lang="en-GB" sz="1200" b="1" dirty="0" err="1" smtClean="0"/>
              <a:t>werken</a:t>
            </a:r>
            <a:endParaRPr lang="en-GB" sz="1200" dirty="0" smtClean="0"/>
          </a:p>
          <a:p>
            <a:pPr marL="200025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endParaRPr lang="en-GB" sz="1200" dirty="0" smtClean="0">
              <a:solidFill>
                <a:srgbClr val="333333"/>
              </a:solidFill>
            </a:endParaRPr>
          </a:p>
          <a:p>
            <a:pPr marL="200025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r>
              <a:rPr lang="en-GB" sz="1200" dirty="0" err="1" smtClean="0">
                <a:solidFill>
                  <a:srgbClr val="333333"/>
                </a:solidFill>
              </a:rPr>
              <a:t>Bezwarende</a:t>
            </a:r>
            <a:r>
              <a:rPr lang="en-GB" sz="1200" dirty="0" smtClean="0">
                <a:solidFill>
                  <a:srgbClr val="333333"/>
                </a:solidFill>
              </a:rPr>
              <a:t> </a:t>
            </a:r>
            <a:r>
              <a:rPr lang="en-GB" sz="1200" dirty="0" err="1" smtClean="0">
                <a:solidFill>
                  <a:srgbClr val="333333"/>
                </a:solidFill>
              </a:rPr>
              <a:t>titel</a:t>
            </a:r>
            <a:endParaRPr lang="en-GB" sz="1200" dirty="0" smtClean="0">
              <a:solidFill>
                <a:srgbClr val="333333"/>
              </a:solidFill>
            </a:endParaRPr>
          </a:p>
          <a:p>
            <a:pPr marL="200025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endParaRPr lang="en-GB" sz="1200" dirty="0" smtClean="0">
              <a:solidFill>
                <a:srgbClr val="333333"/>
              </a:solidFill>
            </a:endParaRPr>
          </a:p>
          <a:p>
            <a:pPr marL="200025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r>
              <a:rPr lang="en-GB" sz="1200" dirty="0" smtClean="0">
                <a:solidFill>
                  <a:srgbClr val="333333"/>
                </a:solidFill>
              </a:rPr>
              <a:t>(</a:t>
            </a:r>
            <a:r>
              <a:rPr lang="en-GB" sz="1200" dirty="0" err="1">
                <a:solidFill>
                  <a:srgbClr val="333333"/>
                </a:solidFill>
              </a:rPr>
              <a:t>ontwerp</a:t>
            </a:r>
            <a:r>
              <a:rPr lang="en-GB" sz="1200" dirty="0">
                <a:solidFill>
                  <a:srgbClr val="333333"/>
                </a:solidFill>
              </a:rPr>
              <a:t> en) </a:t>
            </a:r>
            <a:r>
              <a:rPr lang="en-GB" sz="1200" dirty="0" err="1">
                <a:solidFill>
                  <a:srgbClr val="333333"/>
                </a:solidFill>
              </a:rPr>
              <a:t>uitvoering</a:t>
            </a:r>
            <a:r>
              <a:rPr lang="en-GB" sz="1200" dirty="0">
                <a:solidFill>
                  <a:srgbClr val="333333"/>
                </a:solidFill>
              </a:rPr>
              <a:t> van </a:t>
            </a:r>
            <a:r>
              <a:rPr lang="en-GB" sz="1200" dirty="0" err="1">
                <a:solidFill>
                  <a:srgbClr val="333333"/>
                </a:solidFill>
              </a:rPr>
              <a:t>een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werk</a:t>
            </a:r>
            <a:endParaRPr lang="en-GB" sz="1200" dirty="0">
              <a:solidFill>
                <a:srgbClr val="333333"/>
              </a:solidFill>
            </a:endParaRPr>
          </a:p>
          <a:p>
            <a:pPr marL="200025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endParaRPr lang="en-GB" sz="1200" dirty="0" smtClean="0">
              <a:solidFill>
                <a:srgbClr val="333333"/>
              </a:solidFill>
            </a:endParaRPr>
          </a:p>
          <a:p>
            <a:pPr marL="200025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r>
              <a:rPr lang="en-GB" sz="1200" dirty="0" err="1" smtClean="0">
                <a:solidFill>
                  <a:srgbClr val="333333"/>
                </a:solidFill>
              </a:rPr>
              <a:t>dat</a:t>
            </a:r>
            <a:r>
              <a:rPr lang="en-GB" sz="1200" dirty="0" smtClean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voldoet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aan</a:t>
            </a:r>
            <a:r>
              <a:rPr lang="en-GB" sz="1200" dirty="0">
                <a:solidFill>
                  <a:srgbClr val="333333"/>
                </a:solidFill>
              </a:rPr>
              <a:t> de </a:t>
            </a:r>
            <a:r>
              <a:rPr lang="en-GB" sz="1200" dirty="0" err="1">
                <a:solidFill>
                  <a:srgbClr val="333333"/>
                </a:solidFill>
              </a:rPr>
              <a:t>eisen</a:t>
            </a:r>
            <a:r>
              <a:rPr lang="en-GB" sz="1200" dirty="0">
                <a:solidFill>
                  <a:srgbClr val="333333"/>
                </a:solidFill>
              </a:rPr>
              <a:t> van de </a:t>
            </a:r>
            <a:r>
              <a:rPr lang="en-GB" sz="1200" dirty="0" err="1">
                <a:solidFill>
                  <a:srgbClr val="333333"/>
                </a:solidFill>
              </a:rPr>
              <a:t>aanbestedende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dienst</a:t>
            </a:r>
            <a:endParaRPr lang="en-GB" sz="1200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en-GB" sz="1200" b="1" dirty="0" smtClean="0"/>
          </a:p>
          <a:p>
            <a:pPr marL="0" indent="0">
              <a:buNone/>
            </a:pPr>
            <a:r>
              <a:rPr lang="en-GB" sz="1200" b="1" dirty="0" err="1" smtClean="0"/>
              <a:t>Drempelbedragen</a:t>
            </a:r>
            <a:endParaRPr lang="en-GB" sz="1200" b="1" dirty="0"/>
          </a:p>
          <a:p>
            <a:pPr marL="200025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endParaRPr lang="en-GB" sz="1200" dirty="0">
              <a:solidFill>
                <a:srgbClr val="333333"/>
              </a:solidFill>
            </a:endParaRPr>
          </a:p>
          <a:p>
            <a:pPr marL="200025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r>
              <a:rPr lang="en-GB" sz="1200" dirty="0" err="1">
                <a:solidFill>
                  <a:srgbClr val="333333"/>
                </a:solidFill>
              </a:rPr>
              <a:t>drempel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voor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opdrachten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voor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werken</a:t>
            </a:r>
            <a:r>
              <a:rPr lang="en-GB" sz="1200" dirty="0">
                <a:solidFill>
                  <a:srgbClr val="333333"/>
                </a:solidFill>
              </a:rPr>
              <a:t>: € 5.225.000 </a:t>
            </a:r>
            <a:r>
              <a:rPr lang="en-GB" sz="1200" dirty="0" smtClean="0">
                <a:solidFill>
                  <a:srgbClr val="333333"/>
                </a:solidFill>
              </a:rPr>
              <a:t>(</a:t>
            </a:r>
            <a:r>
              <a:rPr lang="en-GB" sz="1200" dirty="0" err="1" smtClean="0">
                <a:solidFill>
                  <a:srgbClr val="333333"/>
                </a:solidFill>
              </a:rPr>
              <a:t>excl</a:t>
            </a:r>
            <a:r>
              <a:rPr lang="en-GB" sz="1200" dirty="0" smtClean="0">
                <a:solidFill>
                  <a:srgbClr val="333333"/>
                </a:solidFill>
              </a:rPr>
              <a:t> btw)</a:t>
            </a:r>
            <a:endParaRPr lang="en-GB" sz="1200" dirty="0">
              <a:solidFill>
                <a:srgbClr val="333333"/>
              </a:solidFill>
            </a:endParaRPr>
          </a:p>
          <a:p>
            <a:pPr marL="200025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endParaRPr lang="en-GB" sz="1200" dirty="0">
              <a:solidFill>
                <a:srgbClr val="333333"/>
              </a:solidFill>
            </a:endParaRPr>
          </a:p>
          <a:p>
            <a:pPr marL="200025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r>
              <a:rPr lang="en-GB" sz="1200" dirty="0" err="1">
                <a:solidFill>
                  <a:srgbClr val="333333"/>
                </a:solidFill>
              </a:rPr>
              <a:t>drempel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voor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opdrachten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voor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diensten</a:t>
            </a:r>
            <a:r>
              <a:rPr lang="en-GB" sz="1200" dirty="0">
                <a:solidFill>
                  <a:srgbClr val="333333"/>
                </a:solidFill>
              </a:rPr>
              <a:t>: € </a:t>
            </a:r>
            <a:r>
              <a:rPr lang="en-GB" sz="1200" dirty="0" smtClean="0">
                <a:solidFill>
                  <a:srgbClr val="333333"/>
                </a:solidFill>
              </a:rPr>
              <a:t>209.000</a:t>
            </a:r>
            <a:r>
              <a:rPr lang="en-GB" sz="1200" dirty="0">
                <a:solidFill>
                  <a:srgbClr val="333333"/>
                </a:solidFill>
              </a:rPr>
              <a:t> (</a:t>
            </a:r>
            <a:r>
              <a:rPr lang="en-GB" sz="1200" dirty="0" err="1">
                <a:solidFill>
                  <a:srgbClr val="333333"/>
                </a:solidFill>
              </a:rPr>
              <a:t>excl</a:t>
            </a:r>
            <a:r>
              <a:rPr lang="en-GB" sz="1200" dirty="0">
                <a:solidFill>
                  <a:srgbClr val="333333"/>
                </a:solidFill>
              </a:rPr>
              <a:t> btw)</a:t>
            </a:r>
          </a:p>
          <a:p>
            <a:pPr marL="0" indent="0">
              <a:buNone/>
            </a:pPr>
            <a:endParaRPr lang="en-GB" sz="1200" b="1" dirty="0" smtClean="0"/>
          </a:p>
          <a:p>
            <a:pPr marL="0" indent="0">
              <a:buNone/>
            </a:pPr>
            <a:r>
              <a:rPr lang="en-GB" sz="1200" b="1" dirty="0" err="1" smtClean="0"/>
              <a:t>Eén</a:t>
            </a:r>
            <a:r>
              <a:rPr lang="en-GB" sz="1200" b="1" dirty="0" smtClean="0"/>
              <a:t> </a:t>
            </a:r>
            <a:r>
              <a:rPr lang="en-GB" sz="1200" b="1" dirty="0" err="1" smtClean="0"/>
              <a:t>werk</a:t>
            </a:r>
            <a:endParaRPr lang="en-GB" sz="1200" dirty="0" smtClean="0"/>
          </a:p>
          <a:p>
            <a:pPr marL="200025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endParaRPr lang="en-GB" sz="1200" dirty="0" smtClean="0">
              <a:solidFill>
                <a:srgbClr val="333333"/>
              </a:solidFill>
            </a:endParaRPr>
          </a:p>
          <a:p>
            <a:pPr marL="200025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r>
              <a:rPr lang="en-GB" sz="1200" dirty="0" smtClean="0">
                <a:solidFill>
                  <a:srgbClr val="333333"/>
                </a:solidFill>
              </a:rPr>
              <a:t>Het </a:t>
            </a:r>
            <a:r>
              <a:rPr lang="en-GB" sz="1200" dirty="0">
                <a:solidFill>
                  <a:srgbClr val="333333"/>
                </a:solidFill>
              </a:rPr>
              <a:t>product van het </a:t>
            </a:r>
            <a:r>
              <a:rPr lang="en-GB" sz="1200" dirty="0" err="1">
                <a:solidFill>
                  <a:srgbClr val="333333"/>
                </a:solidFill>
              </a:rPr>
              <a:t>geheel</a:t>
            </a:r>
            <a:r>
              <a:rPr lang="en-GB" sz="1200" dirty="0">
                <a:solidFill>
                  <a:srgbClr val="333333"/>
                </a:solidFill>
              </a:rPr>
              <a:t> van </a:t>
            </a:r>
            <a:r>
              <a:rPr lang="en-GB" sz="1200" dirty="0" err="1">
                <a:solidFill>
                  <a:srgbClr val="333333"/>
                </a:solidFill>
              </a:rPr>
              <a:t>bouwkundige</a:t>
            </a:r>
            <a:r>
              <a:rPr lang="en-GB" sz="1200" dirty="0">
                <a:solidFill>
                  <a:srgbClr val="333333"/>
                </a:solidFill>
              </a:rPr>
              <a:t> of </a:t>
            </a:r>
            <a:r>
              <a:rPr lang="en-GB" sz="1200" dirty="0" err="1">
                <a:solidFill>
                  <a:srgbClr val="333333"/>
                </a:solidFill>
              </a:rPr>
              <a:t>civiel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technische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werken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dat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ertoe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stemt</a:t>
            </a:r>
            <a:r>
              <a:rPr lang="en-GB" sz="1200" dirty="0">
                <a:solidFill>
                  <a:srgbClr val="333333"/>
                </a:solidFill>
              </a:rPr>
              <a:t> is </a:t>
            </a:r>
            <a:r>
              <a:rPr lang="en-GB" sz="1200" dirty="0" err="1">
                <a:solidFill>
                  <a:srgbClr val="333333"/>
                </a:solidFill>
              </a:rPr>
              <a:t>als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zodanig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een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economische</a:t>
            </a:r>
            <a:r>
              <a:rPr lang="en-GB" sz="1200" dirty="0">
                <a:solidFill>
                  <a:srgbClr val="333333"/>
                </a:solidFill>
              </a:rPr>
              <a:t> of </a:t>
            </a:r>
            <a:r>
              <a:rPr lang="en-GB" sz="1200" dirty="0" err="1">
                <a:solidFill>
                  <a:srgbClr val="333333"/>
                </a:solidFill>
              </a:rPr>
              <a:t>technische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functie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te</a:t>
            </a:r>
            <a:r>
              <a:rPr lang="en-GB" sz="1200" dirty="0">
                <a:solidFill>
                  <a:srgbClr val="333333"/>
                </a:solidFill>
              </a:rPr>
              <a:t> </a:t>
            </a:r>
            <a:r>
              <a:rPr lang="en-GB" sz="1200" dirty="0" err="1">
                <a:solidFill>
                  <a:srgbClr val="333333"/>
                </a:solidFill>
              </a:rPr>
              <a:t>vervullen</a:t>
            </a:r>
            <a:r>
              <a:rPr lang="en-GB" sz="1200" dirty="0">
                <a:solidFill>
                  <a:srgbClr val="333333"/>
                </a:solidFill>
              </a:rPr>
              <a:t>. </a:t>
            </a:r>
          </a:p>
          <a:p>
            <a:pPr marL="200025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endParaRPr lang="en-GB" sz="1200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pPr>
              <a:buFont typeface="Calibri" panose="020F0502020204030204" pitchFamily="34" charset="0"/>
              <a:buChar char="­"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Kernbegrippen</a:t>
            </a:r>
            <a:r>
              <a:rPr lang="en-GB" dirty="0" smtClean="0"/>
              <a:t> </a:t>
            </a:r>
            <a:r>
              <a:rPr lang="en-GB" dirty="0" err="1" smtClean="0"/>
              <a:t>aanbestedingsrecht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862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15"/>
          </p:nvPr>
        </p:nvSpPr>
        <p:spPr>
          <a:xfrm>
            <a:off x="393132" y="1443048"/>
            <a:ext cx="8429250" cy="4827116"/>
          </a:xfrm>
        </p:spPr>
        <p:txBody>
          <a:bodyPr/>
          <a:lstStyle/>
          <a:p>
            <a:pPr marL="0" indent="0">
              <a:buNone/>
            </a:pPr>
            <a:r>
              <a:rPr lang="en-GB" sz="1200" b="1" dirty="0" err="1" smtClean="0"/>
              <a:t>Nadere</a:t>
            </a:r>
            <a:r>
              <a:rPr lang="en-GB" sz="1200" b="1" dirty="0" smtClean="0"/>
              <a:t> </a:t>
            </a:r>
            <a:r>
              <a:rPr lang="en-GB" sz="1200" b="1" dirty="0" err="1" smtClean="0"/>
              <a:t>uitleg</a:t>
            </a:r>
            <a:r>
              <a:rPr lang="en-GB" sz="1200" b="1" dirty="0" smtClean="0"/>
              <a:t> (Helmut </a:t>
            </a:r>
            <a:r>
              <a:rPr lang="en-GB" sz="1200" b="1" dirty="0"/>
              <a:t>Muller, </a:t>
            </a:r>
            <a:r>
              <a:rPr lang="en-GB" sz="1200" b="1" dirty="0" err="1"/>
              <a:t>HvJ</a:t>
            </a:r>
            <a:r>
              <a:rPr lang="en-GB" sz="1200" b="1" dirty="0"/>
              <a:t> EU 25 </a:t>
            </a:r>
            <a:r>
              <a:rPr lang="en-GB" sz="1200" b="1" dirty="0" err="1"/>
              <a:t>maart</a:t>
            </a:r>
            <a:r>
              <a:rPr lang="en-GB" sz="1200" b="1" dirty="0"/>
              <a:t> 2010, C-451/08) </a:t>
            </a:r>
          </a:p>
          <a:p>
            <a:pPr marL="200025" lvl="0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endParaRPr lang="en-GB" sz="1200" dirty="0" smtClean="0">
              <a:solidFill>
                <a:srgbClr val="333333"/>
              </a:solidFill>
            </a:endParaRPr>
          </a:p>
          <a:p>
            <a:pPr marL="200025" lvl="0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r>
              <a:rPr lang="en-GB" sz="1200" u="sng" dirty="0" err="1" smtClean="0"/>
              <a:t>Bezwarende</a:t>
            </a:r>
            <a:r>
              <a:rPr lang="en-GB" sz="1200" u="sng" dirty="0" smtClean="0"/>
              <a:t> </a:t>
            </a:r>
            <a:r>
              <a:rPr lang="en-GB" sz="1200" u="sng" dirty="0" err="1" smtClean="0"/>
              <a:t>titel</a:t>
            </a:r>
            <a:r>
              <a:rPr lang="en-GB" sz="1200" dirty="0" smtClean="0"/>
              <a:t>: </a:t>
            </a:r>
            <a:r>
              <a:rPr lang="nl-NL" sz="1200" dirty="0" smtClean="0"/>
              <a:t>prestatie </a:t>
            </a:r>
            <a:r>
              <a:rPr lang="nl-NL" sz="1200" dirty="0"/>
              <a:t>aanbestedende </a:t>
            </a:r>
            <a:r>
              <a:rPr lang="nl-NL" sz="1200" dirty="0" smtClean="0"/>
              <a:t>dienst</a:t>
            </a:r>
            <a:r>
              <a:rPr lang="nl-NL" sz="1200" dirty="0"/>
              <a:t> </a:t>
            </a:r>
            <a:r>
              <a:rPr lang="nl-NL" sz="1200" dirty="0" smtClean="0"/>
              <a:t>en tegenprestatie </a:t>
            </a:r>
            <a:r>
              <a:rPr lang="nl-NL" sz="1200" dirty="0"/>
              <a:t>ondernemer (uitvoering werken waarover aanbestedende dienst beoogt te beschikken</a:t>
            </a:r>
            <a:r>
              <a:rPr lang="nl-NL" sz="1200" dirty="0" smtClean="0"/>
              <a:t>).</a:t>
            </a:r>
          </a:p>
          <a:p>
            <a:pPr marL="200025" lvl="0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endParaRPr lang="nl-NL" sz="1200" dirty="0"/>
          </a:p>
          <a:p>
            <a:pPr marL="200025" lvl="0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r>
              <a:rPr lang="nl-NL" sz="1200" dirty="0" smtClean="0"/>
              <a:t>Deze </a:t>
            </a:r>
            <a:r>
              <a:rPr lang="nl-NL" sz="1200" dirty="0"/>
              <a:t>prestatie moet rechtstreeks economisch belang inhouden voor aanbestedende dienst:</a:t>
            </a:r>
          </a:p>
          <a:p>
            <a:pPr marL="0" indent="0">
              <a:buNone/>
            </a:pPr>
            <a:r>
              <a:rPr lang="nl-NL" sz="1200" dirty="0" smtClean="0"/>
              <a:t>	- is </a:t>
            </a:r>
            <a:r>
              <a:rPr lang="nl-NL" sz="1200" dirty="0"/>
              <a:t>duidelijk aanwezig als aanbestede dienst </a:t>
            </a:r>
            <a:r>
              <a:rPr lang="nl-NL" sz="1200" u="sng" dirty="0"/>
              <a:t>eigenaar </a:t>
            </a:r>
            <a:r>
              <a:rPr lang="nl-NL" sz="1200" dirty="0"/>
              <a:t>van werken </a:t>
            </a:r>
            <a:r>
              <a:rPr lang="nl-NL" sz="1200" dirty="0" smtClean="0"/>
              <a:t>wordt;</a:t>
            </a:r>
          </a:p>
          <a:p>
            <a:pPr marL="0" indent="0">
              <a:buNone/>
            </a:pPr>
            <a:r>
              <a:rPr lang="nl-NL" sz="1200" dirty="0"/>
              <a:t>	</a:t>
            </a:r>
            <a:r>
              <a:rPr lang="nl-NL" sz="1200" dirty="0" smtClean="0"/>
              <a:t>- kan </a:t>
            </a:r>
            <a:r>
              <a:rPr lang="nl-NL" sz="1200" dirty="0"/>
              <a:t>ook aanwezig zijn als aanbestedende </a:t>
            </a:r>
            <a:r>
              <a:rPr lang="nl-NL" sz="1200" dirty="0" smtClean="0"/>
              <a:t>dienst:</a:t>
            </a:r>
            <a:endParaRPr lang="nl-NL" sz="1200" dirty="0"/>
          </a:p>
          <a:p>
            <a:pPr marL="0" indent="0">
              <a:buNone/>
            </a:pPr>
            <a:r>
              <a:rPr lang="nl-NL" sz="1200" dirty="0" smtClean="0"/>
              <a:t>	  (</a:t>
            </a:r>
            <a:r>
              <a:rPr lang="nl-NL" sz="1200" dirty="0"/>
              <a:t>i</a:t>
            </a:r>
            <a:r>
              <a:rPr lang="nl-NL" sz="1200" dirty="0" smtClean="0"/>
              <a:t>)   krachtens </a:t>
            </a:r>
            <a:r>
              <a:rPr lang="nl-NL" sz="1200" u="sng" dirty="0"/>
              <a:t>andere rechtstitel </a:t>
            </a:r>
            <a:r>
              <a:rPr lang="nl-NL" sz="1200" dirty="0"/>
              <a:t>over de werken kan beschikken;</a:t>
            </a:r>
          </a:p>
          <a:p>
            <a:pPr marL="0" indent="0">
              <a:buNone/>
            </a:pPr>
            <a:r>
              <a:rPr lang="nl-NL" sz="1200" dirty="0" smtClean="0"/>
              <a:t>	  (</a:t>
            </a:r>
            <a:r>
              <a:rPr lang="nl-NL" sz="1200" dirty="0"/>
              <a:t>ii</a:t>
            </a:r>
            <a:r>
              <a:rPr lang="nl-NL" sz="1200" dirty="0" smtClean="0"/>
              <a:t>)  </a:t>
            </a:r>
            <a:r>
              <a:rPr lang="nl-NL" sz="1200" u="sng" dirty="0" smtClean="0"/>
              <a:t>voordelen</a:t>
            </a:r>
            <a:r>
              <a:rPr lang="nl-NL" sz="1200" dirty="0" smtClean="0"/>
              <a:t> </a:t>
            </a:r>
            <a:r>
              <a:rPr lang="nl-NL" sz="1200" dirty="0"/>
              <a:t>kan halen uit toekomstig gebruik of </a:t>
            </a:r>
            <a:r>
              <a:rPr lang="nl-NL" sz="1200" dirty="0" smtClean="0"/>
              <a:t>overdracht; of</a:t>
            </a:r>
            <a:endParaRPr lang="nl-NL" sz="1200" dirty="0"/>
          </a:p>
          <a:p>
            <a:pPr marL="0" indent="0">
              <a:buNone/>
            </a:pPr>
            <a:r>
              <a:rPr lang="nl-NL" sz="1200" dirty="0" smtClean="0"/>
              <a:t>	  (</a:t>
            </a:r>
            <a:r>
              <a:rPr lang="nl-NL" sz="1200" dirty="0"/>
              <a:t>iii</a:t>
            </a:r>
            <a:r>
              <a:rPr lang="nl-NL" sz="1200" dirty="0" smtClean="0"/>
              <a:t>) </a:t>
            </a:r>
            <a:r>
              <a:rPr lang="nl-NL" sz="1200" u="sng" dirty="0" smtClean="0"/>
              <a:t>financieel </a:t>
            </a:r>
            <a:r>
              <a:rPr lang="nl-NL" sz="1200" u="sng" dirty="0"/>
              <a:t>bijdraagt </a:t>
            </a:r>
            <a:r>
              <a:rPr lang="nl-NL" sz="1200" dirty="0"/>
              <a:t>in verwezenlijking van het werk of deelneemt in de </a:t>
            </a:r>
            <a:r>
              <a:rPr lang="nl-NL" sz="1200" u="sng" dirty="0"/>
              <a:t>risico’s van economische </a:t>
            </a:r>
            <a:r>
              <a:rPr lang="nl-NL" sz="1200" u="sng" dirty="0" smtClean="0"/>
              <a:t>mislukking.</a:t>
            </a:r>
            <a:endParaRPr lang="nl-NL" sz="1200" u="sng" dirty="0"/>
          </a:p>
          <a:p>
            <a:pPr marL="200025" lvl="0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endParaRPr lang="en-GB" sz="1200" dirty="0" smtClean="0"/>
          </a:p>
          <a:p>
            <a:pPr marL="200025" lvl="0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r>
              <a:rPr lang="en-GB" sz="1200" dirty="0" err="1" smtClean="0"/>
              <a:t>Bij</a:t>
            </a:r>
            <a:r>
              <a:rPr lang="en-GB" sz="1200" dirty="0" smtClean="0"/>
              <a:t> </a:t>
            </a:r>
            <a:r>
              <a:rPr lang="en-GB" sz="1200" dirty="0" err="1"/>
              <a:t>een</a:t>
            </a:r>
            <a:r>
              <a:rPr lang="en-GB" sz="1200" dirty="0"/>
              <a:t> </a:t>
            </a:r>
            <a:r>
              <a:rPr lang="en-GB" sz="1200" dirty="0" err="1"/>
              <a:t>overheidsopdracht</a:t>
            </a:r>
            <a:r>
              <a:rPr lang="en-GB" sz="1200" dirty="0"/>
              <a:t> </a:t>
            </a:r>
            <a:r>
              <a:rPr lang="en-GB" sz="1200" dirty="0" err="1"/>
              <a:t>voor</a:t>
            </a:r>
            <a:r>
              <a:rPr lang="en-GB" sz="1200" dirty="0"/>
              <a:t> </a:t>
            </a:r>
            <a:r>
              <a:rPr lang="en-GB" sz="1200" dirty="0" err="1"/>
              <a:t>werken</a:t>
            </a:r>
            <a:r>
              <a:rPr lang="en-GB" sz="1200" dirty="0"/>
              <a:t> </a:t>
            </a:r>
            <a:r>
              <a:rPr lang="en-GB" sz="1200" dirty="0" err="1"/>
              <a:t>moet</a:t>
            </a:r>
            <a:r>
              <a:rPr lang="en-GB" sz="1200" dirty="0"/>
              <a:t> </a:t>
            </a:r>
            <a:r>
              <a:rPr lang="en-GB" sz="1200" dirty="0" err="1"/>
              <a:t>cumulatief</a:t>
            </a:r>
            <a:r>
              <a:rPr lang="en-GB" sz="1200" dirty="0"/>
              <a:t> </a:t>
            </a:r>
            <a:r>
              <a:rPr lang="en-GB" sz="1200" dirty="0" err="1"/>
              <a:t>zijn</a:t>
            </a:r>
            <a:r>
              <a:rPr lang="en-GB" sz="1200" dirty="0"/>
              <a:t> </a:t>
            </a:r>
            <a:r>
              <a:rPr lang="en-GB" sz="1200" dirty="0" err="1"/>
              <a:t>voldaan</a:t>
            </a:r>
            <a:r>
              <a:rPr lang="en-GB" sz="1200" dirty="0"/>
              <a:t> </a:t>
            </a:r>
            <a:r>
              <a:rPr lang="en-GB" sz="1200" dirty="0" err="1"/>
              <a:t>aan</a:t>
            </a:r>
            <a:r>
              <a:rPr lang="en-GB" sz="1200" dirty="0"/>
              <a:t>: </a:t>
            </a:r>
            <a:br>
              <a:rPr lang="en-GB" sz="1200" dirty="0"/>
            </a:br>
            <a:endParaRPr lang="en-GB" sz="1200" dirty="0"/>
          </a:p>
          <a:p>
            <a:pPr marL="0" lvl="0" indent="0">
              <a:lnSpc>
                <a:spcPct val="100000"/>
              </a:lnSpc>
              <a:buNone/>
            </a:pPr>
            <a:r>
              <a:rPr lang="en-GB" sz="1200" dirty="0"/>
              <a:t>	(</a:t>
            </a:r>
            <a:r>
              <a:rPr lang="en-GB" sz="1200" dirty="0" err="1"/>
              <a:t>i</a:t>
            </a:r>
            <a:r>
              <a:rPr lang="en-GB" sz="1200" dirty="0"/>
              <a:t>) </a:t>
            </a:r>
            <a:r>
              <a:rPr lang="en-GB" sz="1200" dirty="0" err="1"/>
              <a:t>een</a:t>
            </a:r>
            <a:r>
              <a:rPr lang="en-GB" sz="1200" dirty="0"/>
              <a:t> </a:t>
            </a:r>
            <a:r>
              <a:rPr lang="en-GB" sz="1200" u="sng" dirty="0" err="1"/>
              <a:t>rechtstreeks</a:t>
            </a:r>
            <a:r>
              <a:rPr lang="en-GB" sz="1200" u="sng" dirty="0"/>
              <a:t> </a:t>
            </a:r>
            <a:r>
              <a:rPr lang="en-GB" sz="1200" u="sng" dirty="0" err="1"/>
              <a:t>economisch</a:t>
            </a:r>
            <a:r>
              <a:rPr lang="en-GB" sz="1200" u="sng" dirty="0"/>
              <a:t> </a:t>
            </a:r>
            <a:r>
              <a:rPr lang="en-GB" sz="1200" u="sng" dirty="0" err="1"/>
              <a:t>belang</a:t>
            </a:r>
            <a:r>
              <a:rPr lang="en-GB" sz="1200" u="sng" dirty="0"/>
              <a:t> </a:t>
            </a:r>
            <a:r>
              <a:rPr lang="en-GB" sz="1200" dirty="0"/>
              <a:t>van de </a:t>
            </a:r>
            <a:r>
              <a:rPr lang="en-GB" sz="1200" dirty="0" err="1"/>
              <a:t>overheid</a:t>
            </a:r>
            <a:r>
              <a:rPr lang="en-GB" sz="1200" dirty="0"/>
              <a:t>; </a:t>
            </a:r>
          </a:p>
          <a:p>
            <a:pPr marL="0" indent="0">
              <a:buNone/>
            </a:pPr>
            <a:r>
              <a:rPr lang="en-GB" sz="1200" dirty="0"/>
              <a:t>	(ii) </a:t>
            </a:r>
            <a:r>
              <a:rPr lang="en-GB" sz="1200" dirty="0" err="1"/>
              <a:t>een</a:t>
            </a:r>
            <a:r>
              <a:rPr lang="en-GB" sz="1200" dirty="0"/>
              <a:t> </a:t>
            </a:r>
            <a:r>
              <a:rPr lang="en-GB" sz="1200" u="sng" dirty="0" err="1"/>
              <a:t>bouwplicht</a:t>
            </a:r>
            <a:r>
              <a:rPr lang="en-GB" sz="1200" dirty="0"/>
              <a:t> die </a:t>
            </a:r>
            <a:r>
              <a:rPr lang="en-GB" sz="1200" dirty="0" err="1"/>
              <a:t>aan</a:t>
            </a:r>
            <a:r>
              <a:rPr lang="en-GB" sz="1200" dirty="0"/>
              <a:t> de </a:t>
            </a:r>
            <a:r>
              <a:rPr lang="en-GB" sz="1200" dirty="0" err="1"/>
              <a:t>marktpartij</a:t>
            </a:r>
            <a:r>
              <a:rPr lang="en-GB" sz="1200" dirty="0"/>
              <a:t> is </a:t>
            </a:r>
            <a:r>
              <a:rPr lang="en-GB" sz="1200" dirty="0" err="1"/>
              <a:t>opgelegd</a:t>
            </a:r>
            <a:r>
              <a:rPr lang="en-GB" sz="1200" dirty="0"/>
              <a:t>; en</a:t>
            </a:r>
          </a:p>
          <a:p>
            <a:pPr marL="0" indent="0">
              <a:buNone/>
            </a:pPr>
            <a:r>
              <a:rPr lang="en-GB" sz="1200" dirty="0"/>
              <a:t>	(ii)  door de </a:t>
            </a:r>
            <a:r>
              <a:rPr lang="en-GB" sz="1200" dirty="0" err="1"/>
              <a:t>overheid</a:t>
            </a:r>
            <a:r>
              <a:rPr lang="en-GB" sz="1200" dirty="0"/>
              <a:t> </a:t>
            </a:r>
            <a:r>
              <a:rPr lang="en-GB" sz="1200" dirty="0" err="1"/>
              <a:t>gestelde</a:t>
            </a:r>
            <a:r>
              <a:rPr lang="en-GB" sz="1200" dirty="0"/>
              <a:t> </a:t>
            </a:r>
            <a:r>
              <a:rPr lang="en-GB" sz="1200" u="sng" dirty="0" err="1"/>
              <a:t>eisen</a:t>
            </a:r>
            <a:r>
              <a:rPr lang="en-GB" sz="1200" dirty="0"/>
              <a:t> die </a:t>
            </a:r>
            <a:r>
              <a:rPr lang="en-GB" sz="1200" dirty="0" err="1"/>
              <a:t>verder</a:t>
            </a:r>
            <a:r>
              <a:rPr lang="en-GB" sz="1200" dirty="0"/>
              <a:t> </a:t>
            </a:r>
            <a:r>
              <a:rPr lang="en-GB" sz="1200" dirty="0" err="1"/>
              <a:t>gaan</a:t>
            </a:r>
            <a:r>
              <a:rPr lang="en-GB" sz="1200" dirty="0"/>
              <a:t> </a:t>
            </a:r>
            <a:r>
              <a:rPr lang="en-GB" sz="1200" dirty="0" err="1"/>
              <a:t>dan</a:t>
            </a:r>
            <a:r>
              <a:rPr lang="en-GB" sz="1200" dirty="0"/>
              <a:t> de </a:t>
            </a:r>
            <a:r>
              <a:rPr lang="en-GB" sz="1200" dirty="0" err="1"/>
              <a:t>mogelijkheden</a:t>
            </a:r>
            <a:r>
              <a:rPr lang="en-GB" sz="1200" dirty="0"/>
              <a:t> van het </a:t>
            </a:r>
            <a:r>
              <a:rPr lang="en-GB" sz="1200" dirty="0" err="1"/>
              <a:t>publiekrechtelijke</a:t>
            </a:r>
            <a:r>
              <a:rPr lang="en-GB" sz="1200" dirty="0"/>
              <a:t> </a:t>
            </a:r>
            <a:r>
              <a:rPr lang="en-GB" sz="1200" dirty="0" err="1"/>
              <a:t>kader</a:t>
            </a:r>
            <a:r>
              <a:rPr lang="en-GB" sz="1200" dirty="0"/>
              <a:t>.</a:t>
            </a:r>
          </a:p>
          <a:p>
            <a:pPr marL="0" indent="0">
              <a:buNone/>
            </a:pPr>
            <a:r>
              <a:rPr lang="nl-NL" sz="1200" dirty="0"/>
              <a:t>	</a:t>
            </a:r>
            <a:endParaRPr lang="en-GB" sz="1200" dirty="0"/>
          </a:p>
          <a:p>
            <a:pPr marL="0" indent="0">
              <a:buNone/>
            </a:pPr>
            <a:endParaRPr lang="en-GB" sz="1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1687" y="955070"/>
            <a:ext cx="8433164" cy="369332"/>
          </a:xfrm>
        </p:spPr>
        <p:txBody>
          <a:bodyPr/>
          <a:lstStyle/>
          <a:p>
            <a:r>
              <a:rPr lang="en-GB" dirty="0" err="1" smtClean="0"/>
              <a:t>Schemergebied</a:t>
            </a:r>
            <a:r>
              <a:rPr lang="en-GB" dirty="0" smtClean="0"/>
              <a:t> </a:t>
            </a:r>
            <a:r>
              <a:rPr lang="en-GB" dirty="0" err="1" smtClean="0"/>
              <a:t>overheidsopdracht</a:t>
            </a:r>
            <a:r>
              <a:rPr lang="en-GB" dirty="0" smtClean="0"/>
              <a:t> </a:t>
            </a:r>
            <a:r>
              <a:rPr lang="en-GB" dirty="0" err="1" smtClean="0"/>
              <a:t>voor</a:t>
            </a:r>
            <a:r>
              <a:rPr lang="en-GB" dirty="0" smtClean="0"/>
              <a:t> </a:t>
            </a:r>
            <a:r>
              <a:rPr lang="en-GB" dirty="0" err="1" smtClean="0"/>
              <a:t>werken</a:t>
            </a:r>
            <a:r>
              <a:rPr lang="en-GB" dirty="0" smtClean="0"/>
              <a:t> en </a:t>
            </a:r>
            <a:r>
              <a:rPr lang="en-GB" dirty="0" err="1" smtClean="0"/>
              <a:t>koop</a:t>
            </a:r>
            <a:r>
              <a:rPr lang="en-GB" dirty="0" smtClean="0"/>
              <a:t>/</a:t>
            </a:r>
            <a:r>
              <a:rPr lang="en-GB" dirty="0" err="1" smtClean="0"/>
              <a:t>huur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1884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15"/>
          </p:nvPr>
        </p:nvSpPr>
        <p:spPr>
          <a:xfrm>
            <a:off x="393132" y="1443048"/>
            <a:ext cx="8429250" cy="4827116"/>
          </a:xfrm>
        </p:spPr>
        <p:txBody>
          <a:bodyPr/>
          <a:lstStyle/>
          <a:p>
            <a:pPr marL="200025" lvl="0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endParaRPr lang="en-GB" sz="1200" dirty="0" smtClean="0"/>
          </a:p>
          <a:p>
            <a:pPr marL="200025" lvl="0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r>
              <a:rPr lang="en-GB" sz="1200" u="sng" dirty="0" err="1" smtClean="0"/>
              <a:t>Verkoop</a:t>
            </a:r>
            <a:r>
              <a:rPr lang="en-GB" sz="1200" u="sng" dirty="0" smtClean="0"/>
              <a:t> van </a:t>
            </a:r>
            <a:r>
              <a:rPr lang="en-GB" sz="1200" u="sng" dirty="0" err="1" smtClean="0"/>
              <a:t>kavels</a:t>
            </a:r>
            <a:r>
              <a:rPr lang="en-GB" sz="1200" u="sng" dirty="0" smtClean="0"/>
              <a:t> </a:t>
            </a:r>
            <a:r>
              <a:rPr lang="en-GB" sz="1200" dirty="0" smtClean="0"/>
              <a:t>door </a:t>
            </a:r>
            <a:r>
              <a:rPr lang="en-GB" sz="1200" dirty="0" err="1" smtClean="0"/>
              <a:t>overheidsinstanties</a:t>
            </a:r>
            <a:r>
              <a:rPr lang="en-GB" sz="1200" dirty="0" smtClean="0"/>
              <a:t> </a:t>
            </a:r>
            <a:r>
              <a:rPr lang="en-GB" sz="1200" dirty="0" err="1" smtClean="0"/>
              <a:t>aan</a:t>
            </a:r>
            <a:r>
              <a:rPr lang="en-GB" sz="1200" dirty="0" smtClean="0"/>
              <a:t> </a:t>
            </a:r>
            <a:r>
              <a:rPr lang="en-GB" sz="1200" dirty="0" err="1" smtClean="0"/>
              <a:t>een</a:t>
            </a:r>
            <a:r>
              <a:rPr lang="en-GB" sz="1200" dirty="0" smtClean="0"/>
              <a:t> </a:t>
            </a:r>
            <a:r>
              <a:rPr lang="en-GB" sz="1200" dirty="0" err="1" smtClean="0"/>
              <a:t>marktpartij</a:t>
            </a:r>
            <a:r>
              <a:rPr lang="en-GB" sz="1200" dirty="0" smtClean="0"/>
              <a:t> is in </a:t>
            </a:r>
            <a:r>
              <a:rPr lang="en-GB" sz="1200" dirty="0" err="1" smtClean="0"/>
              <a:t>principe</a:t>
            </a:r>
            <a:r>
              <a:rPr lang="en-GB" sz="1200" dirty="0" smtClean="0"/>
              <a:t> </a:t>
            </a:r>
            <a:r>
              <a:rPr lang="en-GB" sz="1200" b="1" u="sng" dirty="0" err="1" smtClean="0"/>
              <a:t>geen</a:t>
            </a:r>
            <a:r>
              <a:rPr lang="en-GB" sz="1200" dirty="0" smtClean="0"/>
              <a:t> </a:t>
            </a:r>
            <a:r>
              <a:rPr lang="en-GB" sz="1200" dirty="0" err="1" smtClean="0"/>
              <a:t>overheidsopdracht</a:t>
            </a:r>
            <a:r>
              <a:rPr lang="en-GB" sz="1200" dirty="0"/>
              <a:t> </a:t>
            </a:r>
            <a:r>
              <a:rPr lang="en-GB" sz="1200" dirty="0" err="1" smtClean="0"/>
              <a:t>voor</a:t>
            </a:r>
            <a:r>
              <a:rPr lang="en-GB" sz="1200" dirty="0" smtClean="0"/>
              <a:t> </a:t>
            </a:r>
            <a:r>
              <a:rPr lang="en-GB" sz="1200" dirty="0" err="1" smtClean="0"/>
              <a:t>werken</a:t>
            </a:r>
            <a:r>
              <a:rPr lang="en-GB" sz="1200" dirty="0" smtClean="0"/>
              <a:t>.</a:t>
            </a:r>
            <a:endParaRPr lang="en-GB" sz="1200" dirty="0"/>
          </a:p>
          <a:p>
            <a:pPr marL="200025" lvl="0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endParaRPr lang="en-GB" sz="1200" dirty="0" smtClean="0"/>
          </a:p>
          <a:p>
            <a:pPr marL="200025" lvl="0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r>
              <a:rPr lang="en-GB" sz="1200" u="sng" dirty="0" err="1" smtClean="0"/>
              <a:t>Aanhuur</a:t>
            </a:r>
            <a:r>
              <a:rPr lang="en-GB" sz="1200" u="sng" dirty="0" smtClean="0"/>
              <a:t> van </a:t>
            </a:r>
            <a:r>
              <a:rPr lang="en-GB" sz="1200" u="sng" dirty="0" err="1" smtClean="0"/>
              <a:t>een</a:t>
            </a:r>
            <a:r>
              <a:rPr lang="en-GB" sz="1200" u="sng" dirty="0" smtClean="0"/>
              <a:t> </a:t>
            </a:r>
            <a:r>
              <a:rPr lang="en-GB" sz="1200" u="sng" dirty="0" err="1" smtClean="0"/>
              <a:t>bestaand</a:t>
            </a:r>
            <a:r>
              <a:rPr lang="en-GB" sz="1200" u="sng" dirty="0" smtClean="0"/>
              <a:t> </a:t>
            </a:r>
            <a:r>
              <a:rPr lang="en-GB" sz="1200" u="sng" dirty="0" err="1" smtClean="0"/>
              <a:t>gebouw</a:t>
            </a:r>
            <a:r>
              <a:rPr lang="en-GB" sz="1200" u="sng" dirty="0" smtClean="0"/>
              <a:t> </a:t>
            </a:r>
            <a:r>
              <a:rPr lang="en-GB" sz="1200" dirty="0" smtClean="0"/>
              <a:t>door </a:t>
            </a:r>
            <a:r>
              <a:rPr lang="en-GB" sz="1200" dirty="0" err="1" smtClean="0"/>
              <a:t>een</a:t>
            </a:r>
            <a:r>
              <a:rPr lang="en-GB" sz="1200" dirty="0" smtClean="0"/>
              <a:t> </a:t>
            </a:r>
            <a:r>
              <a:rPr lang="en-GB" sz="1200" dirty="0" err="1" smtClean="0"/>
              <a:t>overheidsinstantie</a:t>
            </a:r>
            <a:r>
              <a:rPr lang="en-GB" sz="1200" dirty="0" smtClean="0"/>
              <a:t> van </a:t>
            </a:r>
            <a:r>
              <a:rPr lang="en-GB" sz="1200" dirty="0" err="1" smtClean="0"/>
              <a:t>een</a:t>
            </a:r>
            <a:r>
              <a:rPr lang="en-GB" sz="1200" dirty="0" smtClean="0"/>
              <a:t> </a:t>
            </a:r>
            <a:r>
              <a:rPr lang="en-GB" sz="1200" dirty="0" err="1" smtClean="0"/>
              <a:t>marktpartij</a:t>
            </a:r>
            <a:r>
              <a:rPr lang="en-GB" sz="1200" dirty="0" smtClean="0"/>
              <a:t> is </a:t>
            </a:r>
            <a:r>
              <a:rPr lang="en-GB" sz="1200" dirty="0"/>
              <a:t>op </a:t>
            </a:r>
            <a:r>
              <a:rPr lang="en-GB" sz="1200" dirty="0" err="1"/>
              <a:t>zichzelf</a:t>
            </a:r>
            <a:r>
              <a:rPr lang="en-GB" sz="1200" dirty="0"/>
              <a:t> </a:t>
            </a:r>
            <a:r>
              <a:rPr lang="en-GB" sz="1200" b="1" u="sng" dirty="0" err="1" smtClean="0"/>
              <a:t>geen</a:t>
            </a:r>
            <a:r>
              <a:rPr lang="en-GB" sz="1200" dirty="0" smtClean="0"/>
              <a:t> </a:t>
            </a:r>
            <a:r>
              <a:rPr lang="en-GB" sz="1200" dirty="0" err="1" smtClean="0"/>
              <a:t>overheidsopdracht</a:t>
            </a:r>
            <a:r>
              <a:rPr lang="en-GB" sz="1200" dirty="0" smtClean="0"/>
              <a:t> </a:t>
            </a:r>
            <a:r>
              <a:rPr lang="en-GB" sz="1200" dirty="0" err="1" smtClean="0"/>
              <a:t>voor</a:t>
            </a:r>
            <a:r>
              <a:rPr lang="en-GB" sz="1200" dirty="0" smtClean="0"/>
              <a:t> </a:t>
            </a:r>
            <a:r>
              <a:rPr lang="en-GB" sz="1200" dirty="0" err="1" smtClean="0"/>
              <a:t>werken</a:t>
            </a:r>
            <a:r>
              <a:rPr lang="en-GB" sz="1200" dirty="0" smtClean="0"/>
              <a:t>.</a:t>
            </a:r>
          </a:p>
          <a:p>
            <a:pPr marL="200025" lvl="0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endParaRPr lang="en-GB" sz="1200" dirty="0"/>
          </a:p>
          <a:p>
            <a:pPr marL="200025" lvl="0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r>
              <a:rPr lang="en-GB" sz="1200" dirty="0" err="1" smtClean="0"/>
              <a:t>Uitoefening</a:t>
            </a:r>
            <a:r>
              <a:rPr lang="en-GB" sz="1200" dirty="0"/>
              <a:t> </a:t>
            </a:r>
            <a:r>
              <a:rPr lang="en-GB" sz="1200" dirty="0" smtClean="0"/>
              <a:t>van </a:t>
            </a:r>
            <a:r>
              <a:rPr lang="en-GB" sz="1200" u="sng" dirty="0" err="1" smtClean="0"/>
              <a:t>publiekrechtelijke</a:t>
            </a:r>
            <a:r>
              <a:rPr lang="en-GB" sz="1200" u="sng" dirty="0" smtClean="0"/>
              <a:t> taken</a:t>
            </a:r>
            <a:r>
              <a:rPr lang="en-GB" sz="1200" dirty="0" smtClean="0"/>
              <a:t> </a:t>
            </a:r>
            <a:r>
              <a:rPr lang="en-GB" sz="1200" dirty="0" err="1" smtClean="0"/>
              <a:t>leidt</a:t>
            </a:r>
            <a:r>
              <a:rPr lang="en-GB" sz="1200" dirty="0" smtClean="0"/>
              <a:t>  in de regel </a:t>
            </a:r>
            <a:r>
              <a:rPr lang="en-GB" sz="1200" dirty="0" err="1" smtClean="0"/>
              <a:t>niet</a:t>
            </a:r>
            <a:r>
              <a:rPr lang="en-GB" sz="1200" dirty="0" smtClean="0"/>
              <a:t> tot </a:t>
            </a:r>
            <a:r>
              <a:rPr lang="en-GB" sz="1200" dirty="0" err="1" smtClean="0"/>
              <a:t>een</a:t>
            </a:r>
            <a:r>
              <a:rPr lang="en-GB" sz="1200" dirty="0" smtClean="0"/>
              <a:t> </a:t>
            </a:r>
            <a:r>
              <a:rPr lang="en-GB" sz="1200" dirty="0" err="1" smtClean="0"/>
              <a:t>aanbestedingsplicht</a:t>
            </a:r>
            <a:r>
              <a:rPr lang="en-GB" sz="1200" dirty="0" smtClean="0"/>
              <a:t>.</a:t>
            </a:r>
          </a:p>
          <a:p>
            <a:pPr marL="200025" lvl="0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endParaRPr lang="en-GB" sz="1200" dirty="0"/>
          </a:p>
          <a:p>
            <a:pPr marL="200025" lvl="0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r>
              <a:rPr lang="en-GB" sz="1200" dirty="0" smtClean="0"/>
              <a:t>In </a:t>
            </a:r>
            <a:r>
              <a:rPr lang="en-GB" sz="1200" dirty="0" err="1" smtClean="0"/>
              <a:t>beginsel</a:t>
            </a:r>
            <a:r>
              <a:rPr lang="en-GB" sz="1200" dirty="0" smtClean="0"/>
              <a:t> </a:t>
            </a:r>
            <a:r>
              <a:rPr lang="en-GB" sz="1200" dirty="0" err="1" smtClean="0"/>
              <a:t>geen</a:t>
            </a:r>
            <a:r>
              <a:rPr lang="en-GB" sz="1200" dirty="0" smtClean="0"/>
              <a:t> </a:t>
            </a:r>
            <a:r>
              <a:rPr lang="en-GB" sz="1200" dirty="0" err="1" smtClean="0"/>
              <a:t>aanbestedingsplicht</a:t>
            </a:r>
            <a:r>
              <a:rPr lang="en-GB" sz="1200" dirty="0" smtClean="0"/>
              <a:t> </a:t>
            </a:r>
            <a:r>
              <a:rPr lang="en-GB" sz="1200" dirty="0" err="1" smtClean="0"/>
              <a:t>voor</a:t>
            </a:r>
            <a:r>
              <a:rPr lang="en-GB" sz="1200" dirty="0" smtClean="0"/>
              <a:t> ‘</a:t>
            </a:r>
            <a:r>
              <a:rPr lang="en-GB" sz="1200" u="sng" dirty="0" smtClean="0"/>
              <a:t>private </a:t>
            </a:r>
            <a:r>
              <a:rPr lang="en-GB" sz="1200" u="sng" dirty="0" err="1" smtClean="0"/>
              <a:t>vastgoedobjecten</a:t>
            </a:r>
            <a:r>
              <a:rPr lang="en-GB" sz="1200" dirty="0" smtClean="0"/>
              <a:t>’.</a:t>
            </a:r>
          </a:p>
          <a:p>
            <a:pPr marL="200025" lvl="0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endParaRPr lang="en-GB" sz="1200" dirty="0"/>
          </a:p>
          <a:p>
            <a:pPr marL="200025" lvl="0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r>
              <a:rPr lang="en-GB" sz="1200" u="sng" dirty="0" err="1" smtClean="0"/>
              <a:t>Recht</a:t>
            </a:r>
            <a:r>
              <a:rPr lang="en-GB" sz="1200" u="sng" dirty="0" smtClean="0"/>
              <a:t> tot </a:t>
            </a:r>
            <a:r>
              <a:rPr lang="en-GB" sz="1200" u="sng" dirty="0" err="1" smtClean="0"/>
              <a:t>realisatie</a:t>
            </a:r>
            <a:r>
              <a:rPr lang="en-GB" sz="1200" u="sng" dirty="0" smtClean="0"/>
              <a:t> </a:t>
            </a:r>
            <a:r>
              <a:rPr lang="en-GB" sz="1200" u="sng" dirty="0" err="1" smtClean="0"/>
              <a:t>grondeigenaar</a:t>
            </a:r>
            <a:r>
              <a:rPr lang="en-GB" sz="1200" u="sng" dirty="0" smtClean="0"/>
              <a:t> </a:t>
            </a:r>
            <a:r>
              <a:rPr lang="en-GB" sz="1200" dirty="0" err="1" smtClean="0"/>
              <a:t>binnen</a:t>
            </a:r>
            <a:r>
              <a:rPr lang="en-GB" sz="1200" dirty="0" smtClean="0"/>
              <a:t> </a:t>
            </a:r>
            <a:r>
              <a:rPr lang="en-GB" sz="1200" dirty="0" err="1" smtClean="0"/>
              <a:t>publiek</a:t>
            </a:r>
            <a:r>
              <a:rPr lang="en-GB" sz="1200" dirty="0" smtClean="0"/>
              <a:t> </a:t>
            </a:r>
            <a:r>
              <a:rPr lang="en-GB" sz="1200" dirty="0" err="1" smtClean="0"/>
              <a:t>kader</a:t>
            </a:r>
            <a:r>
              <a:rPr lang="en-GB" sz="1200" dirty="0" smtClean="0"/>
              <a:t> </a:t>
            </a:r>
            <a:r>
              <a:rPr lang="en-GB" sz="1200" dirty="0" err="1" smtClean="0"/>
              <a:t>geen</a:t>
            </a:r>
            <a:r>
              <a:rPr lang="en-GB" sz="1200" dirty="0" smtClean="0"/>
              <a:t> </a:t>
            </a:r>
            <a:r>
              <a:rPr lang="en-GB" sz="1200" dirty="0" err="1" smtClean="0"/>
              <a:t>concessieovereenkomst</a:t>
            </a:r>
            <a:r>
              <a:rPr lang="en-GB" sz="1200" dirty="0"/>
              <a:t> </a:t>
            </a:r>
            <a:r>
              <a:rPr lang="en-GB" sz="1200" dirty="0" err="1" smtClean="0"/>
              <a:t>voor</a:t>
            </a:r>
            <a:r>
              <a:rPr lang="en-GB" sz="1200" dirty="0" smtClean="0"/>
              <a:t> </a:t>
            </a:r>
            <a:r>
              <a:rPr lang="en-GB" sz="1200" dirty="0" err="1" smtClean="0"/>
              <a:t>werken</a:t>
            </a:r>
            <a:r>
              <a:rPr lang="en-GB" sz="1200" dirty="0" smtClean="0"/>
              <a:t>.</a:t>
            </a:r>
            <a:endParaRPr lang="en-GB" sz="1200" dirty="0"/>
          </a:p>
          <a:p>
            <a:pPr marL="0" indent="0">
              <a:buNone/>
            </a:pPr>
            <a:endParaRPr lang="en-GB" sz="1200" b="1" dirty="0" smtClean="0"/>
          </a:p>
          <a:p>
            <a:pPr marL="0" lvl="0" indent="0">
              <a:lnSpc>
                <a:spcPct val="100000"/>
              </a:lnSpc>
              <a:buNone/>
            </a:pPr>
            <a:r>
              <a:rPr lang="en-GB" sz="1200" b="1" dirty="0" err="1" smtClean="0"/>
              <a:t>Nog</a:t>
            </a:r>
            <a:r>
              <a:rPr lang="en-GB" sz="1200" b="1" dirty="0" smtClean="0"/>
              <a:t> </a:t>
            </a:r>
            <a:r>
              <a:rPr lang="en-GB" sz="1200" b="1" dirty="0" err="1" smtClean="0"/>
              <a:t>niet</a:t>
            </a:r>
            <a:r>
              <a:rPr lang="en-GB" sz="1200" b="1" dirty="0" smtClean="0"/>
              <a:t> (</a:t>
            </a:r>
            <a:r>
              <a:rPr lang="en-GB" sz="1200" b="1" dirty="0" err="1" smtClean="0"/>
              <a:t>helemaal</a:t>
            </a:r>
            <a:r>
              <a:rPr lang="en-GB" sz="1200" b="1" dirty="0" smtClean="0"/>
              <a:t>) </a:t>
            </a:r>
            <a:r>
              <a:rPr lang="en-GB" sz="1200" b="1" dirty="0" err="1" smtClean="0"/>
              <a:t>duidelijk</a:t>
            </a:r>
            <a:r>
              <a:rPr lang="en-GB" sz="1200" b="1" dirty="0" smtClean="0"/>
              <a:t>:</a:t>
            </a:r>
          </a:p>
          <a:p>
            <a:pPr marL="0" lvl="0" indent="0">
              <a:lnSpc>
                <a:spcPct val="100000"/>
              </a:lnSpc>
              <a:buNone/>
            </a:pPr>
            <a:endParaRPr lang="en-GB" sz="1200" dirty="0"/>
          </a:p>
          <a:p>
            <a:pPr marL="200025" lvl="0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r>
              <a:rPr lang="en-GB" sz="1200" u="sng" dirty="0" err="1" smtClean="0"/>
              <a:t>Terugleverplicht</a:t>
            </a:r>
            <a:r>
              <a:rPr lang="en-GB" sz="1200" u="sng" dirty="0" smtClean="0"/>
              <a:t> </a:t>
            </a:r>
            <a:r>
              <a:rPr lang="en-GB" sz="1200" dirty="0" err="1" smtClean="0"/>
              <a:t>indien</a:t>
            </a:r>
            <a:r>
              <a:rPr lang="en-GB" sz="1200" dirty="0" smtClean="0"/>
              <a:t> </a:t>
            </a:r>
            <a:r>
              <a:rPr lang="en-GB" sz="1200" dirty="0" err="1" smtClean="0"/>
              <a:t>niet</a:t>
            </a:r>
            <a:r>
              <a:rPr lang="en-GB" sz="1200" dirty="0" smtClean="0"/>
              <a:t> </a:t>
            </a:r>
            <a:r>
              <a:rPr lang="en-GB" sz="1200" dirty="0" err="1" smtClean="0"/>
              <a:t>wordt</a:t>
            </a:r>
            <a:r>
              <a:rPr lang="en-GB" sz="1200" dirty="0" smtClean="0"/>
              <a:t> </a:t>
            </a:r>
            <a:r>
              <a:rPr lang="en-GB" sz="1200" dirty="0" err="1" smtClean="0"/>
              <a:t>gebouwd</a:t>
            </a:r>
            <a:r>
              <a:rPr lang="en-GB" sz="1200" dirty="0" smtClean="0"/>
              <a:t>.</a:t>
            </a:r>
          </a:p>
          <a:p>
            <a:pPr marL="200025" lvl="0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endParaRPr lang="en-GB" sz="1200" dirty="0"/>
          </a:p>
          <a:p>
            <a:pPr marL="200025" lvl="0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r>
              <a:rPr lang="en-GB" sz="1200" u="sng" dirty="0" err="1" smtClean="0"/>
              <a:t>Opknippen</a:t>
            </a:r>
            <a:r>
              <a:rPr lang="en-GB" sz="1200" dirty="0" smtClean="0"/>
              <a:t> </a:t>
            </a:r>
            <a:r>
              <a:rPr lang="en-GB" sz="1200" dirty="0" err="1" smtClean="0"/>
              <a:t>publieke</a:t>
            </a:r>
            <a:r>
              <a:rPr lang="en-GB" sz="1200" dirty="0" smtClean="0"/>
              <a:t> vs. private </a:t>
            </a:r>
            <a:r>
              <a:rPr lang="en-GB" sz="1200" dirty="0" err="1" smtClean="0"/>
              <a:t>objecten</a:t>
            </a:r>
            <a:r>
              <a:rPr lang="en-GB" sz="1200" dirty="0" smtClean="0"/>
              <a:t>, </a:t>
            </a:r>
            <a:r>
              <a:rPr lang="en-GB" sz="1200" dirty="0" err="1" smtClean="0"/>
              <a:t>faseringen</a:t>
            </a:r>
            <a:r>
              <a:rPr lang="en-GB" sz="1200" dirty="0" smtClean="0"/>
              <a:t>.</a:t>
            </a:r>
          </a:p>
          <a:p>
            <a:pPr marL="200025" lvl="0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endParaRPr lang="en-GB" sz="1200" dirty="0"/>
          </a:p>
          <a:p>
            <a:pPr marL="200025" lvl="0" indent="-200025">
              <a:lnSpc>
                <a:spcPct val="100000"/>
              </a:lnSpc>
              <a:buFont typeface="Symbol" panose="05050102010706020507" pitchFamily="18" charset="2"/>
              <a:buChar char="&gt;"/>
            </a:pPr>
            <a:r>
              <a:rPr lang="en-GB" sz="1200" u="sng" dirty="0" err="1" smtClean="0"/>
              <a:t>Gemengde</a:t>
            </a:r>
            <a:r>
              <a:rPr lang="en-GB" sz="1200" dirty="0" smtClean="0"/>
              <a:t> </a:t>
            </a:r>
            <a:r>
              <a:rPr lang="en-GB" sz="1200" dirty="0" err="1" smtClean="0"/>
              <a:t>publieke</a:t>
            </a:r>
            <a:r>
              <a:rPr lang="en-GB" sz="1200" dirty="0" smtClean="0"/>
              <a:t> en private </a:t>
            </a:r>
            <a:r>
              <a:rPr lang="en-GB" sz="1200" dirty="0" err="1" smtClean="0"/>
              <a:t>objecten</a:t>
            </a:r>
            <a:r>
              <a:rPr lang="en-GB" sz="1200" dirty="0" smtClean="0"/>
              <a:t>.</a:t>
            </a:r>
            <a:endParaRPr lang="en-GB" sz="1200" dirty="0"/>
          </a:p>
          <a:p>
            <a:pPr marL="0" indent="0">
              <a:buNone/>
            </a:pPr>
            <a:endParaRPr lang="en-GB" sz="12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1687" y="955070"/>
            <a:ext cx="8433164" cy="369332"/>
          </a:xfrm>
        </p:spPr>
        <p:txBody>
          <a:bodyPr/>
          <a:lstStyle/>
          <a:p>
            <a:r>
              <a:rPr lang="en-GB" dirty="0" err="1" smtClean="0"/>
              <a:t>Handvatten</a:t>
            </a:r>
            <a:r>
              <a:rPr lang="en-GB" dirty="0" smtClean="0"/>
              <a:t> </a:t>
            </a:r>
            <a:r>
              <a:rPr lang="en-GB" dirty="0" err="1" smtClean="0"/>
              <a:t>voor</a:t>
            </a:r>
            <a:r>
              <a:rPr lang="en-GB" dirty="0" smtClean="0"/>
              <a:t> </a:t>
            </a:r>
            <a:r>
              <a:rPr lang="en-GB" dirty="0" err="1" smtClean="0"/>
              <a:t>nieuwe</a:t>
            </a:r>
            <a:r>
              <a:rPr lang="en-GB" dirty="0" smtClean="0"/>
              <a:t> </a:t>
            </a:r>
            <a:r>
              <a:rPr lang="en-GB" dirty="0" err="1" smtClean="0"/>
              <a:t>gebiedsontwikkelingen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068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hkSlide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344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ibbe_screen_blank">
  <a:themeElements>
    <a:clrScheme name="Stibbe">
      <a:dk1>
        <a:srgbClr val="333333"/>
      </a:dk1>
      <a:lt1>
        <a:srgbClr val="FEFFFF"/>
      </a:lt1>
      <a:dk2>
        <a:srgbClr val="36AC73"/>
      </a:dk2>
      <a:lt2>
        <a:srgbClr val="D7D5D6"/>
      </a:lt2>
      <a:accent1>
        <a:srgbClr val="14054B"/>
      </a:accent1>
      <a:accent2>
        <a:srgbClr val="36AC73"/>
      </a:accent2>
      <a:accent3>
        <a:srgbClr val="A29EA0"/>
      </a:accent3>
      <a:accent4>
        <a:srgbClr val="D7D5D6"/>
      </a:accent4>
      <a:accent5>
        <a:srgbClr val="EB7300"/>
      </a:accent5>
      <a:accent6>
        <a:srgbClr val="EEEEEE"/>
      </a:accent6>
      <a:hlink>
        <a:srgbClr val="36AC73"/>
      </a:hlink>
      <a:folHlink>
        <a:srgbClr val="7DD6AB"/>
      </a:folHlink>
    </a:clrScheme>
    <a:fontScheme name="Stibbe fonts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Stibbe_screen.potx" id="{C1F68D26-6117-48D6-A291-CB5A849B260D}" vid="{5D07EF0E-1F88-428B-9D03-9B50FB605D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329</Words>
  <Application>Microsoft Office PowerPoint</Application>
  <PresentationFormat>On-screen Show (4:3)</PresentationFormat>
  <Paragraphs>92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Stibbe_screen_blank</vt:lpstr>
      <vt:lpstr>Congres Gebiedsontwikkeling</vt:lpstr>
      <vt:lpstr>Introductie</vt:lpstr>
      <vt:lpstr>Samenwerkingsvormen bij een gebiedsontwikkeling</vt:lpstr>
      <vt:lpstr>Kernbegrippen aanbestedingsrecht</vt:lpstr>
      <vt:lpstr>Schemergebied overheidsopdracht voor werken en koop/huur</vt:lpstr>
      <vt:lpstr>Handvatten voor nieuwe gebiedsontwikkelingen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Language">
    <vt:lpwstr>UK</vt:lpwstr>
  </property>
  <property fmtid="{D5CDD505-2E9C-101B-9397-08002B2CF9AE}" pid="3" name="vType">
    <vt:lpwstr>Stibbe_presentatie</vt:lpwstr>
  </property>
  <property fmtid="{D5CDD505-2E9C-101B-9397-08002B2CF9AE}" pid="4" name="vState">
    <vt:lpwstr>New</vt:lpwstr>
  </property>
  <property fmtid="{D5CDD505-2E9C-101B-9397-08002B2CF9AE}" pid="5" name="vFooter">
    <vt:lpwstr/>
  </property>
  <property fmtid="{D5CDD505-2E9C-101B-9397-08002B2CF9AE}" pid="6" name="vImage">
    <vt:lpwstr>tram</vt:lpwstr>
  </property>
  <property fmtid="{D5CDD505-2E9C-101B-9397-08002B2CF9AE}" pid="7" name="vTopImage">
    <vt:lpwstr>tram</vt:lpwstr>
  </property>
  <property fmtid="{D5CDD505-2E9C-101B-9397-08002B2CF9AE}" pid="8" name="vPType">
    <vt:lpwstr>screen</vt:lpwstr>
  </property>
  <property fmtid="{D5CDD505-2E9C-101B-9397-08002B2CF9AE}" pid="9" name="vTitle">
    <vt:lpwstr/>
  </property>
  <property fmtid="{D5CDD505-2E9C-101B-9397-08002B2CF9AE}" pid="10" name="vSubtitle">
    <vt:lpwstr/>
  </property>
</Properties>
</file>