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77" r:id="rId4"/>
    <p:sldId id="278" r:id="rId5"/>
    <p:sldId id="310" r:id="rId6"/>
    <p:sldId id="311" r:id="rId7"/>
    <p:sldId id="312" r:id="rId8"/>
    <p:sldId id="293" r:id="rId9"/>
    <p:sldId id="2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212121"/>
    <a:srgbClr val="006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05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8806-A2E8-41A1-B968-4167EED615EA}" type="datetimeFigureOut">
              <a:rPr lang="nl-NL" smtClean="0"/>
              <a:t>2-11-2016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04FF0-3117-4E52-A8B2-84CDB32AD71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1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43290-81EF-4158-A3D5-8B029379B13F}" type="slidenum">
              <a:rPr lang="nl-NL" altLang="nl-NL" smtClean="0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7</a:t>
            </a:fld>
            <a:endParaRPr lang="nl-NL" altLang="nl-NL" smtClean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2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31" y="2158494"/>
            <a:ext cx="8734338" cy="25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4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Microsoft YaHei Light" panose="020B0502040204020203" pitchFamily="34" charset="-122"/>
              <a:buChar char="–"/>
              <a:defRPr/>
            </a:lvl1pPr>
            <a:lvl2pPr marL="685800" indent="-228600">
              <a:buFont typeface="Microsoft YaHei Light" panose="020B0502040204020203" pitchFamily="34" charset="-122"/>
              <a:buChar char="–"/>
              <a:defRPr/>
            </a:lvl2pPr>
            <a:lvl3pPr marL="1143000" indent="-228600">
              <a:buFont typeface="Microsoft YaHei Light" panose="020B0502040204020203" pitchFamily="34" charset="-122"/>
              <a:buChar char="–"/>
              <a:defRPr/>
            </a:lvl3pPr>
            <a:lvl4pPr marL="1600200" indent="-228600">
              <a:buFont typeface="Microsoft YaHei Light" panose="020B0502040204020203" pitchFamily="34" charset="-122"/>
              <a:buChar char="–"/>
              <a:defRPr/>
            </a:lvl4pPr>
            <a:lvl5pPr marL="2057400" indent="-228600">
              <a:buFont typeface="Microsoft YaHei Light" panose="020B0502040204020203" pitchFamily="34" charset="-122"/>
              <a:buChar char="–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5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767797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7797"/>
            <a:ext cx="7734300" cy="5811838"/>
          </a:xfrm>
        </p:spPr>
        <p:txBody>
          <a:bodyPr vert="eaVert"/>
          <a:lstStyle>
            <a:lvl1pPr marL="228600" indent="-228600">
              <a:buFont typeface="Microsoft YaHei Light" panose="020B0502040204020203" pitchFamily="34" charset="-122"/>
              <a:buChar char="–"/>
              <a:defRPr/>
            </a:lvl1pPr>
            <a:lvl2pPr marL="685800" indent="-228600">
              <a:buFont typeface="Microsoft YaHei Light" panose="020B0502040204020203" pitchFamily="34" charset="-122"/>
              <a:buChar char="–"/>
              <a:defRPr/>
            </a:lvl2pPr>
            <a:lvl3pPr marL="1143000" indent="-228600">
              <a:buFont typeface="Microsoft YaHei Light" panose="020B0502040204020203" pitchFamily="34" charset="-122"/>
              <a:buChar char="–"/>
              <a:defRPr/>
            </a:lvl3pPr>
            <a:lvl4pPr marL="1600200" indent="-228600">
              <a:buFont typeface="Microsoft YaHei Light" panose="020B0502040204020203" pitchFamily="34" charset="-122"/>
              <a:buChar char="–"/>
              <a:defRPr/>
            </a:lvl4pPr>
            <a:lvl5pPr marL="2057400" indent="-228600">
              <a:buFont typeface="Microsoft YaHei Light" panose="020B0502040204020203" pitchFamily="34" charset="-122"/>
              <a:buChar char="–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-1002722" y="502547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05D00361-7CC9-4E0B-BEC1-DA1301CC176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6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22415"/>
            <a:ext cx="12192000" cy="127512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397541"/>
            <a:ext cx="12192000" cy="1015068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751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85031"/>
            <a:ext cx="10515600" cy="11056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Microsoft YaHei Light" panose="020B0502040204020203" pitchFamily="34" charset="-122"/>
              <a:buChar char="–"/>
              <a:defRPr sz="2000"/>
            </a:lvl1pPr>
            <a:lvl2pPr marL="685800" indent="-228600">
              <a:buFont typeface="Microsoft YaHei Light" panose="020B0502040204020203" pitchFamily="34" charset="-122"/>
              <a:buChar char="–"/>
              <a:defRPr sz="2000"/>
            </a:lvl2pPr>
            <a:lvl3pPr marL="1143000" indent="-228600">
              <a:buFont typeface="Microsoft YaHei Light" panose="020B0502040204020203" pitchFamily="34" charset="-122"/>
              <a:buChar char="–"/>
              <a:defRPr sz="1800"/>
            </a:lvl3pPr>
            <a:lvl4pPr marL="1600200" indent="-228600">
              <a:buFont typeface="Microsoft YaHei Light" panose="020B0502040204020203" pitchFamily="34" charset="-122"/>
              <a:buChar char="–"/>
              <a:defRPr sz="1800"/>
            </a:lvl4pPr>
            <a:lvl5pPr marL="2057400" indent="-228600">
              <a:buFont typeface="Microsoft YaHei Light" panose="020B0502040204020203" pitchFamily="34" charset="-122"/>
              <a:buChar char="–"/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Microsoft YaHei Light" panose="020B0502040204020203" pitchFamily="34" charset="-122"/>
              <a:buChar char="–"/>
              <a:defRPr/>
            </a:lvl1pPr>
            <a:lvl2pPr marL="685800" indent="-228600">
              <a:buFont typeface="Microsoft YaHei Light" panose="020B0502040204020203" pitchFamily="34" charset="-122"/>
              <a:buChar char="–"/>
              <a:defRPr/>
            </a:lvl2pPr>
            <a:lvl3pPr marL="1143000" indent="-228600">
              <a:buFont typeface="Microsoft YaHei Light" panose="020B0502040204020203" pitchFamily="34" charset="-122"/>
              <a:buChar char="–"/>
              <a:defRPr/>
            </a:lvl3pPr>
            <a:lvl4pPr marL="1600200" indent="-228600">
              <a:buFont typeface="Microsoft YaHei Light" panose="020B0502040204020203" pitchFamily="34" charset="-122"/>
              <a:buChar char="–"/>
              <a:defRPr/>
            </a:lvl4pPr>
            <a:lvl5pPr marL="2057400" indent="-228600">
              <a:buFont typeface="Microsoft YaHei Light" panose="020B0502040204020203" pitchFamily="34" charset="-122"/>
              <a:buChar char="–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Microsoft YaHei Light" panose="020B0502040204020203" pitchFamily="34" charset="-122"/>
              <a:buChar char="–"/>
              <a:defRPr/>
            </a:lvl1pPr>
            <a:lvl2pPr marL="685800" indent="-228600">
              <a:buFont typeface="Microsoft YaHei Light" panose="020B0502040204020203" pitchFamily="34" charset="-122"/>
              <a:buChar char="–"/>
              <a:defRPr/>
            </a:lvl2pPr>
            <a:lvl3pPr marL="1143000" indent="-228600">
              <a:buFont typeface="Microsoft YaHei Light" panose="020B0502040204020203" pitchFamily="34" charset="-122"/>
              <a:buChar char="–"/>
              <a:defRPr/>
            </a:lvl3pPr>
            <a:lvl4pPr marL="1600200" indent="-228600">
              <a:buFont typeface="Microsoft YaHei Light" panose="020B0502040204020203" pitchFamily="34" charset="-122"/>
              <a:buChar char="–"/>
              <a:defRPr/>
            </a:lvl4pPr>
            <a:lvl5pPr marL="2057400" indent="-228600">
              <a:buFont typeface="Microsoft YaHei Light" panose="020B0502040204020203" pitchFamily="34" charset="-122"/>
              <a:buChar char="–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2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85031"/>
            <a:ext cx="10515600" cy="11056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Microsoft YaHei Light" panose="020B0502040204020203" pitchFamily="34" charset="-122"/>
              <a:buChar char="–"/>
              <a:defRPr/>
            </a:lvl1pPr>
            <a:lvl2pPr marL="685800" indent="-228600">
              <a:buFont typeface="Microsoft YaHei Light" panose="020B0502040204020203" pitchFamily="34" charset="-122"/>
              <a:buChar char="–"/>
              <a:defRPr/>
            </a:lvl2pPr>
            <a:lvl3pPr marL="1143000" indent="-228600">
              <a:buFont typeface="Microsoft YaHei Light" panose="020B0502040204020203" pitchFamily="34" charset="-122"/>
              <a:buChar char="–"/>
              <a:defRPr/>
            </a:lvl3pPr>
            <a:lvl4pPr marL="1600200" indent="-228600">
              <a:buFont typeface="Microsoft YaHei Light" panose="020B0502040204020203" pitchFamily="34" charset="-122"/>
              <a:buChar char="–"/>
              <a:defRPr/>
            </a:lvl4pPr>
            <a:lvl5pPr marL="2057400" indent="-228600">
              <a:buFont typeface="Microsoft YaHei Light" panose="020B0502040204020203" pitchFamily="34" charset="-122"/>
              <a:buChar char="–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 typeface="Microsoft YaHei Light" panose="020B0502040204020203" pitchFamily="34" charset="-122"/>
              <a:buChar char="–"/>
              <a:defRPr/>
            </a:lvl1pPr>
            <a:lvl2pPr marL="685800" indent="-228600">
              <a:buFont typeface="Microsoft YaHei Light" panose="020B0502040204020203" pitchFamily="34" charset="-122"/>
              <a:buChar char="–"/>
              <a:defRPr/>
            </a:lvl2pPr>
            <a:lvl3pPr marL="1143000" indent="-228600">
              <a:buFont typeface="Microsoft YaHei Light" panose="020B0502040204020203" pitchFamily="34" charset="-122"/>
              <a:buChar char="–"/>
              <a:defRPr/>
            </a:lvl3pPr>
            <a:lvl4pPr marL="1600200" indent="-228600">
              <a:buFont typeface="Microsoft YaHei Light" panose="020B0502040204020203" pitchFamily="34" charset="-122"/>
              <a:buChar char="–"/>
              <a:defRPr/>
            </a:lvl4pPr>
            <a:lvl5pPr marL="2057400" indent="-228600">
              <a:buFont typeface="Microsoft YaHei Light" panose="020B0502040204020203" pitchFamily="34" charset="-122"/>
              <a:buChar char="–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5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24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4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228600" indent="-228600">
              <a:buFont typeface="Microsoft YaHei Light" panose="020B0502040204020203" pitchFamily="34" charset="-122"/>
              <a:buChar char="–"/>
              <a:defRPr sz="1800"/>
            </a:lvl1pPr>
            <a:lvl2pPr marL="685800" indent="-228600">
              <a:buFont typeface="Microsoft YaHei Light" panose="020B0502040204020203" pitchFamily="34" charset="-122"/>
              <a:buChar char="–"/>
              <a:defRPr sz="1800"/>
            </a:lvl2pPr>
            <a:lvl3pPr marL="1143000" indent="-228600">
              <a:buFont typeface="Microsoft YaHei Light" panose="020B0502040204020203" pitchFamily="34" charset="-122"/>
              <a:buChar char="–"/>
              <a:defRPr sz="1800"/>
            </a:lvl3pPr>
            <a:lvl4pPr marL="1600200" indent="-228600">
              <a:buFont typeface="Microsoft YaHei Light" panose="020B0502040204020203" pitchFamily="34" charset="-122"/>
              <a:buChar char="–"/>
              <a:defRPr sz="1600"/>
            </a:lvl4pPr>
            <a:lvl5pPr marL="2057400" indent="-228600">
              <a:buFont typeface="Microsoft YaHei Light" panose="020B0502040204020203" pitchFamily="34" charset="-122"/>
              <a:buChar char="–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7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25F9A4C7-5418-4ECA-86BE-6E4480E36D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581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585031"/>
            <a:ext cx="10515600" cy="110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87414"/>
            <a:ext cx="1713385" cy="4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icrosoft YaHei Light" panose="020B0502040204020203" pitchFamily="34" charset="-122"/>
          <a:ea typeface="Microsoft YaHei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Light" panose="020B0502040204020203" pitchFamily="34" charset="-122"/>
          <a:ea typeface="Microsoft YaHe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Light" panose="020B0502040204020203" pitchFamily="34" charset="-122"/>
          <a:ea typeface="Microsoft YaHe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Light" panose="020B0502040204020203" pitchFamily="34" charset="-122"/>
          <a:ea typeface="Microsoft YaHe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Light" panose="020B0502040204020203" pitchFamily="34" charset="-122"/>
          <a:ea typeface="Microsoft YaHei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Light" panose="020B0502040204020203" pitchFamily="34" charset="-122"/>
          <a:ea typeface="Microsoft YaHei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publiq.org/big-data-een-voorbeeld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7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>
            <a:grpSpLocks noChangeAspect="1"/>
          </p:cNvGrpSpPr>
          <p:nvPr/>
        </p:nvGrpSpPr>
        <p:grpSpPr>
          <a:xfrm>
            <a:off x="3608902" y="1747777"/>
            <a:ext cx="5430926" cy="4033082"/>
            <a:chOff x="3400558" y="912380"/>
            <a:chExt cx="6356901" cy="4720724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00558" y="912380"/>
              <a:ext cx="4927894" cy="4686000"/>
            </a:xfrm>
            <a:prstGeom prst="rect">
              <a:avLst/>
            </a:prstGeom>
          </p:spPr>
        </p:pic>
        <p:pic>
          <p:nvPicPr>
            <p:cNvPr id="3078" name="Picture 6" descr="Afbeeldingsresultaat voor big data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24" r="-30274"/>
            <a:stretch/>
          </p:blipFill>
          <p:spPr bwMode="auto">
            <a:xfrm>
              <a:off x="5937813" y="947104"/>
              <a:ext cx="3819646" cy="456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2251" t="741" b="-741"/>
            <a:stretch/>
          </p:blipFill>
          <p:spPr>
            <a:xfrm>
              <a:off x="5937812" y="947104"/>
              <a:ext cx="2390639" cy="46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8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kansen van big data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A4C7-5418-4ECA-86BE-6E4480E36D6E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2" y="1919176"/>
            <a:ext cx="8502039" cy="44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/>
        </p:blipFill>
        <p:spPr>
          <a:xfrm>
            <a:off x="838200" y="2734404"/>
            <a:ext cx="2000057" cy="1728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/>
        </p:blipFill>
        <p:spPr>
          <a:xfrm>
            <a:off x="3737629" y="2806404"/>
            <a:ext cx="1826497" cy="158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kansen van big data</a:t>
            </a: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/>
          </p:nvPr>
        </p:nvGraphicFramePr>
        <p:xfrm>
          <a:off x="334962" y="4766754"/>
          <a:ext cx="1152207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519"/>
                <a:gridCol w="2880519"/>
                <a:gridCol w="2880519"/>
                <a:gridCol w="28805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Komt steeds meer openbaar</a:t>
                      </a:r>
                    </a:p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Wordt automatisch vergaard</a:t>
                      </a:r>
                    </a:p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Kan sneller worden gekoppeld</a:t>
                      </a:r>
                    </a:p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Krijgt waarde</a:t>
                      </a:r>
                      <a:endParaRPr lang="nl-NL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Niet altijd hogere</a:t>
                      </a:r>
                      <a:r>
                        <a:rPr lang="nl-NL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 wiskunde</a:t>
                      </a:r>
                    </a:p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Op</a:t>
                      </a:r>
                      <a:r>
                        <a:rPr lang="nl-NL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 zoek naar patronen</a:t>
                      </a:r>
                      <a:endParaRPr lang="nl-NL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Vaker</a:t>
                      </a:r>
                      <a:r>
                        <a:rPr lang="nl-NL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 voorspellend</a:t>
                      </a:r>
                    </a:p>
                    <a:p>
                      <a:pPr algn="ctr"/>
                      <a:endParaRPr lang="nl-NL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Sneller, makkelijker, leuker</a:t>
                      </a:r>
                    </a:p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Meebeleven, zelf </a:t>
                      </a:r>
                      <a:r>
                        <a:rPr lang="nl-NL" sz="12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klooien</a:t>
                      </a:r>
                    </a:p>
                    <a:p>
                      <a:pPr algn="ctr"/>
                      <a:endParaRPr lang="nl-NL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Evidence</a:t>
                      </a:r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nl-NL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based</a:t>
                      </a:r>
                      <a:endParaRPr lang="nl-NL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nl-NL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Smart </a:t>
                      </a:r>
                      <a:r>
                        <a:rPr lang="nl-NL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cities</a:t>
                      </a:r>
                      <a:endParaRPr lang="nl-NL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nl-NL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5" name="Groep 14"/>
          <p:cNvGrpSpPr/>
          <p:nvPr/>
        </p:nvGrpSpPr>
        <p:grpSpPr>
          <a:xfrm>
            <a:off x="6463498" y="2665311"/>
            <a:ext cx="2189662" cy="1925460"/>
            <a:chOff x="6463498" y="2665311"/>
            <a:chExt cx="2189662" cy="192546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8" r="11022" b="13344"/>
            <a:stretch/>
          </p:blipFill>
          <p:spPr>
            <a:xfrm rot="5400000">
              <a:off x="6595599" y="2533210"/>
              <a:ext cx="1925460" cy="2189662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86" y="3063746"/>
              <a:ext cx="525780" cy="52578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473" y="3038727"/>
              <a:ext cx="533278" cy="533278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4" t="1" b="23160"/>
            <a:stretch/>
          </p:blipFill>
          <p:spPr>
            <a:xfrm>
              <a:off x="6924675" y="3678010"/>
              <a:ext cx="556890" cy="502208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0" b="14722"/>
            <a:stretch/>
          </p:blipFill>
          <p:spPr>
            <a:xfrm>
              <a:off x="7717322" y="3689633"/>
              <a:ext cx="533278" cy="529046"/>
            </a:xfrm>
            <a:prstGeom prst="rect">
              <a:avLst/>
            </a:prstGeom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"/>
          <a:stretch/>
        </p:blipFill>
        <p:spPr>
          <a:xfrm>
            <a:off x="9189367" y="2327105"/>
            <a:ext cx="2523733" cy="2439649"/>
          </a:xfrm>
          <a:prstGeom prst="rect">
            <a:avLst/>
          </a:prstGeom>
        </p:spPr>
      </p:pic>
      <p:sp>
        <p:nvSpPr>
          <p:cNvPr id="18" name="Ovaal 17"/>
          <p:cNvSpPr/>
          <p:nvPr/>
        </p:nvSpPr>
        <p:spPr>
          <a:xfrm>
            <a:off x="10520039" y="3429000"/>
            <a:ext cx="896644" cy="867792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5425" b="13269"/>
          <a:stretch/>
        </p:blipFill>
        <p:spPr>
          <a:xfrm>
            <a:off x="10400153" y="3328601"/>
            <a:ext cx="1384916" cy="135458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5" r="8273" b="18188"/>
          <a:stretch/>
        </p:blipFill>
        <p:spPr>
          <a:xfrm flipV="1">
            <a:off x="10606104" y="3548651"/>
            <a:ext cx="639192" cy="612896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675253" y="2060722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Data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3487902" y="2060722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Algoritmes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6408826" y="2060722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Dashboards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9459119" y="2060722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Beslissingen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0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kansen van big data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A4C7-5418-4ECA-86BE-6E4480E36D6E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Picture 2" descr="Opta - Opta S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2081"/>
            <a:ext cx="2462074" cy="13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logo opta sports transpar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6260"/>
            <a:ext cx="1174397" cy="5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003" y="2157029"/>
            <a:ext cx="5175994" cy="3688530"/>
          </a:xfrm>
          <a:prstGeom prst="rect">
            <a:avLst/>
          </a:prstGeom>
        </p:spPr>
      </p:pic>
      <p:pic>
        <p:nvPicPr>
          <p:cNvPr id="11" name="Picture 2" descr="Afbeeldingsresultaat voor danny bli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3402081"/>
            <a:ext cx="2089314" cy="13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0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Voorzieningenplanning Groningen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713508"/>
              </p:ext>
            </p:extLst>
          </p:nvPr>
        </p:nvGraphicFramePr>
        <p:xfrm>
          <a:off x="334963" y="1825625"/>
          <a:ext cx="11522076" cy="484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692"/>
                <a:gridCol w="3840692"/>
                <a:gridCol w="3840692"/>
              </a:tblGrid>
              <a:tr h="392255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Data</a:t>
                      </a:r>
                      <a:endParaRPr lang="nl-N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Algoritme</a:t>
                      </a:r>
                      <a:endParaRPr lang="nl-N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Dashboard</a:t>
                      </a:r>
                      <a:endParaRPr lang="nl-N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449138">
                <a:tc>
                  <a:txBody>
                    <a:bodyPr/>
                    <a:lstStyle/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 smtClean="0"/>
                    </a:p>
                    <a:p>
                      <a:pPr algn="ctr"/>
                      <a:endParaRPr lang="nl-N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22" r="28585"/>
          <a:stretch/>
        </p:blipFill>
        <p:spPr>
          <a:xfrm>
            <a:off x="334963" y="2644572"/>
            <a:ext cx="3698313" cy="34784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5566" r="9213" b="18058"/>
          <a:stretch/>
        </p:blipFill>
        <p:spPr>
          <a:xfrm>
            <a:off x="4835617" y="2306529"/>
            <a:ext cx="681309" cy="65717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632645" y="2355343"/>
            <a:ext cx="280205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</a:rPr>
              <a:t>relaties leggen </a:t>
            </a:r>
          </a:p>
          <a:p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</a:rPr>
              <a:t>tussen beleidsvelden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9" name="Rechthoek 8"/>
          <p:cNvSpPr>
            <a:spLocks/>
          </p:cNvSpPr>
          <p:nvPr/>
        </p:nvSpPr>
        <p:spPr>
          <a:xfrm>
            <a:off x="3997715" y="3246047"/>
            <a:ext cx="1741474" cy="877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680">
              <a:lnSpc>
                <a:spcPct val="150000"/>
              </a:lnSpc>
            </a:pPr>
            <a:r>
              <a:rPr lang="nl-NL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</a:rPr>
              <a:t>huisvestings</a:t>
            </a:r>
            <a:endParaRPr lang="nl-NL" sz="1200" kern="0" dirty="0">
              <a:solidFill>
                <a:schemeClr val="tx1">
                  <a:lumMod val="75000"/>
                  <a:lumOff val="25000"/>
                </a:schemeClr>
              </a:solidFill>
              <a:latin typeface="Asap" panose="02000506040000020004" pitchFamily="2" charset="0"/>
            </a:endParaRPr>
          </a:p>
          <a:p>
            <a:pPr marL="236680">
              <a:lnSpc>
                <a:spcPct val="150000"/>
              </a:lnSpc>
            </a:pPr>
            <a:r>
              <a:rPr lang="nl-NL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</a:rPr>
              <a:t>concept</a:t>
            </a:r>
          </a:p>
        </p:txBody>
      </p:sp>
      <p:sp>
        <p:nvSpPr>
          <p:cNvPr id="10" name="Vijfhoek 9"/>
          <p:cNvSpPr>
            <a:spLocks/>
          </p:cNvSpPr>
          <p:nvPr/>
        </p:nvSpPr>
        <p:spPr>
          <a:xfrm rot="16200000">
            <a:off x="5203028" y="3577367"/>
            <a:ext cx="534860" cy="30178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79"/>
          </a:p>
        </p:txBody>
      </p:sp>
      <p:pic>
        <p:nvPicPr>
          <p:cNvPr id="11" name="Afbeelding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13" y="4281834"/>
            <a:ext cx="1216980" cy="880257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/>
        </p:nvSpPr>
        <p:spPr>
          <a:xfrm>
            <a:off x="5437405" y="4106635"/>
            <a:ext cx="1744597" cy="877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680">
              <a:lnSpc>
                <a:spcPct val="150000"/>
              </a:lnSpc>
            </a:pPr>
            <a:r>
              <a:rPr lang="nl-NL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</a:rPr>
              <a:t>spreiding</a:t>
            </a:r>
          </a:p>
        </p:txBody>
      </p:sp>
      <p:pic>
        <p:nvPicPr>
          <p:cNvPr id="59" name="Afbeelding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576" y="5039239"/>
            <a:ext cx="2190151" cy="1350319"/>
          </a:xfrm>
          <a:prstGeom prst="rect">
            <a:avLst/>
          </a:prstGeom>
        </p:spPr>
      </p:pic>
      <p:sp>
        <p:nvSpPr>
          <p:cNvPr id="60" name="Rechthoek 59"/>
          <p:cNvSpPr>
            <a:spLocks/>
          </p:cNvSpPr>
          <p:nvPr/>
        </p:nvSpPr>
        <p:spPr>
          <a:xfrm>
            <a:off x="6258688" y="5638701"/>
            <a:ext cx="1744597" cy="877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680">
              <a:lnSpc>
                <a:spcPct val="150000"/>
              </a:lnSpc>
            </a:pPr>
            <a:r>
              <a:rPr lang="nl-NL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</a:rPr>
              <a:t>benchmark voorzieningen aanbod</a:t>
            </a:r>
            <a:endParaRPr lang="nl-NL" sz="1200" kern="0" dirty="0">
              <a:solidFill>
                <a:schemeClr val="tx1">
                  <a:lumMod val="75000"/>
                  <a:lumOff val="25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61" name="Vijfhoek 60"/>
          <p:cNvSpPr>
            <a:spLocks/>
          </p:cNvSpPr>
          <p:nvPr/>
        </p:nvSpPr>
        <p:spPr>
          <a:xfrm rot="16200000">
            <a:off x="5471759" y="3510828"/>
            <a:ext cx="534860" cy="30178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79"/>
          </a:p>
        </p:txBody>
      </p:sp>
      <p:pic>
        <p:nvPicPr>
          <p:cNvPr id="62" name="Afbeelding 61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193" b="2183"/>
          <a:stretch/>
        </p:blipFill>
        <p:spPr>
          <a:xfrm>
            <a:off x="8057806" y="2963706"/>
            <a:ext cx="3798914" cy="26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20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3529"/>
            <a:ext cx="4530866" cy="320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20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66" y="1893529"/>
            <a:ext cx="4530939" cy="320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Retail Risk Index </a:t>
            </a:r>
            <a:r>
              <a:rPr lang="nl-NL" dirty="0" smtClean="0"/>
              <a:t>(dashboard)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075" y="4613564"/>
            <a:ext cx="4864342" cy="17411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216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Cyclomedia</a:t>
            </a:r>
            <a:r>
              <a:rPr lang="nl-NL" dirty="0" smtClean="0"/>
              <a:t> asset inventarisatie</a:t>
            </a:r>
            <a:endParaRPr lang="nl-NL" dirty="0"/>
          </a:p>
        </p:txBody>
      </p:sp>
      <p:pic>
        <p:nvPicPr>
          <p:cNvPr id="2052" name="Picture 4" descr="Infrastruc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7" y="1962833"/>
            <a:ext cx="6631129" cy="40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1" y="1962833"/>
            <a:ext cx="3342492" cy="1419317"/>
          </a:xfrm>
          <a:prstGeom prst="rect">
            <a:avLst/>
          </a:prstGeom>
        </p:spPr>
      </p:pic>
      <p:pic>
        <p:nvPicPr>
          <p:cNvPr id="2054" name="Picture 6" descr="https://nl.cyclomedia.com/media/Blogs/Categories/DCR10cors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41" y="4227586"/>
            <a:ext cx="2781673" cy="18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vraagt wat fantasie 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Voorzieningenplanning </a:t>
            </a:r>
            <a:r>
              <a:rPr lang="nl-NL" dirty="0" smtClean="0"/>
              <a:t>Groningen</a:t>
            </a:r>
            <a:r>
              <a:rPr lang="nl-NL" dirty="0" smtClean="0">
                <a:solidFill>
                  <a:schemeClr val="accent5"/>
                </a:solidFill>
              </a:rPr>
              <a:t> (of voor heel Nederland)</a:t>
            </a:r>
          </a:p>
          <a:p>
            <a:r>
              <a:rPr lang="nl-NL" dirty="0" smtClean="0"/>
              <a:t>Retail Risk Index </a:t>
            </a:r>
            <a:r>
              <a:rPr lang="nl-NL" dirty="0" smtClean="0">
                <a:solidFill>
                  <a:schemeClr val="accent5"/>
                </a:solidFill>
              </a:rPr>
              <a:t>(of </a:t>
            </a:r>
            <a:r>
              <a:rPr lang="nl-NL" dirty="0" smtClean="0">
                <a:solidFill>
                  <a:schemeClr val="accent5"/>
                </a:solidFill>
              </a:rPr>
              <a:t>hetzelfde voor bedrijfsterreinen</a:t>
            </a:r>
            <a:r>
              <a:rPr lang="nl-NL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nl-NL" dirty="0" err="1" smtClean="0"/>
              <a:t>Cyclomedia</a:t>
            </a:r>
            <a:r>
              <a:rPr lang="nl-NL" dirty="0" smtClean="0"/>
              <a:t> asset </a:t>
            </a:r>
            <a:r>
              <a:rPr lang="nl-NL" dirty="0" smtClean="0"/>
              <a:t>inventarisatie</a:t>
            </a:r>
          </a:p>
          <a:p>
            <a:r>
              <a:rPr lang="nl-NL" sz="2100" dirty="0">
                <a:solidFill>
                  <a:schemeClr val="accent5"/>
                </a:solidFill>
              </a:rPr>
              <a:t>Just in time </a:t>
            </a:r>
            <a:r>
              <a:rPr lang="nl-NL" sz="2100" dirty="0" smtClean="0">
                <a:solidFill>
                  <a:schemeClr val="accent5"/>
                </a:solidFill>
              </a:rPr>
              <a:t>gebiedsontwikkeling </a:t>
            </a:r>
            <a:r>
              <a:rPr lang="nl-NL" sz="2100" dirty="0">
                <a:solidFill>
                  <a:schemeClr val="accent5"/>
                </a:solidFill>
              </a:rPr>
              <a:t>op basis van patronen in de vraag</a:t>
            </a:r>
          </a:p>
          <a:p>
            <a:r>
              <a:rPr lang="nl-NL" sz="2100" dirty="0">
                <a:solidFill>
                  <a:schemeClr val="accent5"/>
                </a:solidFill>
              </a:rPr>
              <a:t>Effecten van gebiedsontwikkeling meten en voorspellen</a:t>
            </a:r>
            <a:endParaRPr lang="nl-NL" sz="2100" dirty="0">
              <a:solidFill>
                <a:schemeClr val="accent5"/>
              </a:solidFill>
            </a:endParaRPr>
          </a:p>
          <a:p>
            <a:r>
              <a:rPr lang="nl-NL" dirty="0" smtClean="0">
                <a:solidFill>
                  <a:schemeClr val="accent5"/>
                </a:solidFill>
              </a:rPr>
              <a:t>Prestatieafspraken woningcorporaties met de feiten op tafel</a:t>
            </a:r>
          </a:p>
          <a:p>
            <a:r>
              <a:rPr lang="nl-NL" dirty="0" smtClean="0">
                <a:solidFill>
                  <a:schemeClr val="accent5"/>
                </a:solidFill>
              </a:rPr>
              <a:t>Waardering </a:t>
            </a:r>
            <a:r>
              <a:rPr lang="nl-NL" dirty="0" smtClean="0">
                <a:solidFill>
                  <a:schemeClr val="accent5"/>
                </a:solidFill>
              </a:rPr>
              <a:t>van vastgoed op open data</a:t>
            </a:r>
          </a:p>
          <a:p>
            <a:r>
              <a:rPr lang="nl-NL" dirty="0" smtClean="0">
                <a:solidFill>
                  <a:schemeClr val="accent5"/>
                </a:solidFill>
              </a:rPr>
              <a:t>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221">
            <a:off x="9473515" y="3888927"/>
            <a:ext cx="1288135" cy="2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Republiq">
      <a:dk1>
        <a:sysClr val="windowText" lastClr="000000"/>
      </a:dk1>
      <a:lt1>
        <a:srgbClr val="FFFFFF"/>
      </a:lt1>
      <a:dk2>
        <a:srgbClr val="999999"/>
      </a:dk2>
      <a:lt2>
        <a:srgbClr val="CCCCCC"/>
      </a:lt2>
      <a:accent1>
        <a:srgbClr val="006B77"/>
      </a:accent1>
      <a:accent2>
        <a:srgbClr val="2752A0"/>
      </a:accent2>
      <a:accent3>
        <a:srgbClr val="3078B6"/>
      </a:accent3>
      <a:accent4>
        <a:srgbClr val="3EA1C7"/>
      </a:accent4>
      <a:accent5>
        <a:srgbClr val="59C0CB"/>
      </a:accent5>
      <a:accent6>
        <a:srgbClr val="62D4CF"/>
      </a:accent6>
      <a:hlink>
        <a:srgbClr val="0563C1"/>
      </a:hlink>
      <a:folHlink>
        <a:srgbClr val="954F72"/>
      </a:folHlink>
    </a:clrScheme>
    <a:fontScheme name="Republiq">
      <a:majorFont>
        <a:latin typeface="Microsoft YaHei Light"/>
        <a:ea typeface=""/>
        <a:cs typeface=""/>
      </a:majorFont>
      <a:minorFont>
        <a:latin typeface="Microsoft YaHei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Q presentatie 16x9" id="{7694D84F-3A72-4B08-AA68-F33172CD0B54}" vid="{02F066D7-E432-47A6-B2C2-C5734C94585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RPQ presentatie 16x9</Template>
  <TotalTime>163</TotalTime>
  <Words>138</Words>
  <Application>Microsoft Office PowerPoint</Application>
  <PresentationFormat>Breedbeeld</PresentationFormat>
  <Paragraphs>55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Microsoft YaHei Light</vt:lpstr>
      <vt:lpstr>Arial</vt:lpstr>
      <vt:lpstr>Asap</vt:lpstr>
      <vt:lpstr>Calibri</vt:lpstr>
      <vt:lpstr>Gill Sans</vt:lpstr>
      <vt:lpstr>Kantoorthema</vt:lpstr>
      <vt:lpstr>PowerPoint-presentatie</vt:lpstr>
      <vt:lpstr>PowerPoint-presentatie</vt:lpstr>
      <vt:lpstr>De kansen van big data</vt:lpstr>
      <vt:lpstr>De kansen van big data</vt:lpstr>
      <vt:lpstr>De kansen van big data</vt:lpstr>
      <vt:lpstr>Voorzieningenplanning Groningen</vt:lpstr>
      <vt:lpstr>Retail Risk Index (dashboard)</vt:lpstr>
      <vt:lpstr>Cyclomedia asset inventarisatie</vt:lpstr>
      <vt:lpstr>Het vraagt wat fantasie ….</vt:lpstr>
    </vt:vector>
  </TitlesOfParts>
  <Company>ABC Nova B.V.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Republiq | Marten Middendorp</dc:creator>
  <cp:lastModifiedBy>Republiq | Marten Middendorp</cp:lastModifiedBy>
  <cp:revision>19</cp:revision>
  <dcterms:created xsi:type="dcterms:W3CDTF">2016-10-12T13:42:53Z</dcterms:created>
  <dcterms:modified xsi:type="dcterms:W3CDTF">2016-11-02T09:35:19Z</dcterms:modified>
</cp:coreProperties>
</file>