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ECDF3-272D-4299-91F7-A25E6C82C8D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3CB82-CEE2-4D8E-86AD-584CF5E72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Nico Moen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3CB82-CEE2-4D8E-86AD-584CF5E724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9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6A846-52E5-49EB-A236-54272593C45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63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nl-NL" sz="1200" dirty="0">
              <a:latin typeface="Akkurat" charset="0"/>
              <a:ea typeface="Akkurat" charset="0"/>
              <a:cs typeface="Akkurat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endParaRPr lang="nl-NL" sz="1200" dirty="0">
              <a:latin typeface="Akkurat" charset="0"/>
              <a:ea typeface="Akkurat" charset="0"/>
              <a:cs typeface="Akkurat" charset="0"/>
              <a:sym typeface="Wingdings" pitchFamily="2" charset="2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6A846-52E5-49EB-A236-54272593C45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59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6A846-52E5-49EB-A236-54272593C45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15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nl-NL" sz="1200" dirty="0">
              <a:latin typeface="Akkurat" charset="0"/>
              <a:ea typeface="Akkurat" charset="0"/>
              <a:cs typeface="Akkurat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endParaRPr lang="nl-NL" sz="1200" dirty="0">
              <a:latin typeface="Akkurat" charset="0"/>
              <a:ea typeface="Akkurat" charset="0"/>
              <a:cs typeface="Akkurat" charset="0"/>
              <a:sym typeface="Wingdings" pitchFamily="2" charset="2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6A846-52E5-49EB-A236-54272593C45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50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nl-NL" sz="1200" dirty="0">
              <a:latin typeface="Akkurat" charset="0"/>
              <a:ea typeface="Akkurat" charset="0"/>
              <a:cs typeface="Akkurat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</a:pPr>
            <a:endParaRPr lang="nl-NL" sz="1200" dirty="0">
              <a:latin typeface="Akkurat" charset="0"/>
              <a:ea typeface="Akkurat" charset="0"/>
              <a:cs typeface="Akkurat" charset="0"/>
              <a:sym typeface="Wingdings" pitchFamily="2" charset="2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F6A846-52E5-49EB-A236-54272593C45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381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In gebiedsontwikkelingen is vaak weinig aandacht voor de ‘zachte’ kant;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Omdat niemand bedeeld is met de taak een kwalitatief goede plek te maken (ontwerpen/bouwen);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Dit is problematisch want mensen wonen, werken en brengen het liefst hun vrije tijd door op plekken waar zij een gevoel bij hebben </a:t>
            </a:r>
            <a:r>
              <a:rPr lang="nl-NL" sz="1200" b="1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(Sense of </a:t>
            </a:r>
            <a:r>
              <a:rPr lang="nl-NL" sz="1200" b="1" dirty="0" err="1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place</a:t>
            </a:r>
            <a:r>
              <a:rPr lang="nl-NL" sz="12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2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En dat gevoel leidt op zichzelf weer tot </a:t>
            </a:r>
            <a:r>
              <a:rPr lang="nl-NL" sz="1200" b="1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sociaal kapitaal</a:t>
            </a:r>
            <a:r>
              <a:rPr lang="nl-NL" sz="12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 wat ook bijdraagt aan een kwalitatieve plek.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2B87A-2B85-8B4A-814B-8E2B20C7CF2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36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Maaike Alles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3CB82-CEE2-4D8E-86AD-584CF5E724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3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Dia</a:t>
            </a:r>
            <a:r>
              <a:rPr lang="en-US" dirty="0" smtClean="0"/>
              <a:t> 1: </a:t>
            </a:r>
            <a:r>
              <a:rPr lang="en-US" dirty="0" err="1" smtClean="0"/>
              <a:t>aanleiding</a:t>
            </a:r>
            <a:r>
              <a:rPr lang="en-US" dirty="0" smtClean="0"/>
              <a:t> 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Dordt</a:t>
            </a:r>
            <a:r>
              <a:rPr lang="en-US" baseline="0" dirty="0" smtClean="0"/>
              <a:t> west in </a:t>
            </a:r>
            <a:r>
              <a:rPr lang="en-US" baseline="0" dirty="0" err="1" smtClean="0"/>
              <a:t>Balans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Wijken </a:t>
            </a:r>
            <a:r>
              <a:rPr lang="en-US" baseline="0" dirty="0" err="1" smtClean="0"/>
              <a:t>Wielwijk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Crabbehof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Krispijn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stellen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26BF9-0BA3-43EB-85F3-F3526192176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2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1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8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0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5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8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7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0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3473-FA39-4EB8-83DB-AF24478B8B0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9C22-8DFF-4EB3-B080-ACA3C4C2E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40" y="5095059"/>
            <a:ext cx="7565380" cy="106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0057" y="1450730"/>
            <a:ext cx="7376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BoosterNextFY-Medium" panose="02000603000000020004" pitchFamily="50" charset="0"/>
                <a:cs typeface="Arial" panose="020B0604020202020204" pitchFamily="34" charset="0"/>
              </a:rPr>
              <a:t>Deelsessie 3: </a:t>
            </a:r>
          </a:p>
          <a:p>
            <a:pPr algn="ctr"/>
            <a:endParaRPr lang="nl-NL" sz="3600" b="1" dirty="0">
              <a:latin typeface="BoosterNextFY-Medium" panose="02000603000000020004" pitchFamily="50" charset="0"/>
              <a:cs typeface="Arial" panose="020B0604020202020204" pitchFamily="34" charset="0"/>
            </a:endParaRPr>
          </a:p>
          <a:p>
            <a:pPr algn="ctr"/>
            <a:r>
              <a:rPr lang="nl-NL" sz="3600" b="1" dirty="0" smtClean="0">
                <a:latin typeface="BoosterNextFY-Medium" panose="02000603000000020004" pitchFamily="50" charset="0"/>
                <a:cs typeface="Arial" panose="020B0604020202020204" pitchFamily="34" charset="0"/>
              </a:rPr>
              <a:t>Gebiedsontwikkeling voor sociale stijging </a:t>
            </a:r>
            <a:endParaRPr lang="en-US" sz="3600" b="1" dirty="0">
              <a:latin typeface="BoosterNextFY-Medium" panose="0200060300000002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7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Hoe faciliteer/stimuleer je netwerken en sociaal kapitaal binnen gebiedsontwikkeling?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11" y="450125"/>
            <a:ext cx="5760720" cy="432054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48640" y="1054463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FF0000"/>
                </a:solidFill>
              </a:rPr>
              <a:t>Netwerken &amp; sociaal kapitaal</a:t>
            </a:r>
          </a:p>
          <a:p>
            <a:pPr algn="ctr"/>
            <a:r>
              <a:rPr lang="nl-NL" dirty="0" smtClean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nl-NL" dirty="0" smtClean="0">
                <a:solidFill>
                  <a:srgbClr val="FF0000"/>
                </a:solidFill>
              </a:rPr>
              <a:t>Sociale stijging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478971" y="450125"/>
            <a:ext cx="2420983" cy="22843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6688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22463" t="7352" r="38041" b="10214"/>
          <a:stretch/>
        </p:blipFill>
        <p:spPr>
          <a:xfrm>
            <a:off x="7162800" y="984478"/>
            <a:ext cx="4559300" cy="53528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/>
          <a:srcRect l="23176" t="7447" r="40202" b="27207"/>
          <a:stretch/>
        </p:blipFill>
        <p:spPr>
          <a:xfrm>
            <a:off x="331058" y="984478"/>
            <a:ext cx="5333142" cy="53528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456" y="0"/>
            <a:ext cx="1837944" cy="865632"/>
          </a:xfrm>
          <a:prstGeom prst="rect">
            <a:avLst/>
          </a:prstGeom>
        </p:spPr>
      </p:pic>
      <p:sp>
        <p:nvSpPr>
          <p:cNvPr id="5" name="PIJL-OMHOOG 4"/>
          <p:cNvSpPr/>
          <p:nvPr/>
        </p:nvSpPr>
        <p:spPr>
          <a:xfrm rot="5400000">
            <a:off x="6032500" y="2971800"/>
            <a:ext cx="762000" cy="1181100"/>
          </a:xfrm>
          <a:prstGeom prst="up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3156" y="1780514"/>
            <a:ext cx="9477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BoosterNextFY-Light" panose="02000303000000020004" pitchFamily="50" charset="0"/>
                <a:cs typeface="Arial" panose="020B0604020202020204" pitchFamily="34" charset="0"/>
              </a:rPr>
              <a:t>1. Wat bedoelen we met sociale stijging?</a:t>
            </a:r>
          </a:p>
          <a:p>
            <a:r>
              <a:rPr lang="nl-NL" sz="2400" b="1" dirty="0" smtClean="0">
                <a:latin typeface="BoosterNextFY-Light" panose="02000303000000020004" pitchFamily="50" charset="0"/>
                <a:cs typeface="Arial" panose="020B0604020202020204" pitchFamily="34" charset="0"/>
              </a:rPr>
              <a:t> </a:t>
            </a:r>
          </a:p>
          <a:p>
            <a:r>
              <a:rPr lang="nl-NL" sz="2400" b="1" dirty="0" smtClean="0">
                <a:latin typeface="BoosterNextFY-Light" panose="02000303000000020004" pitchFamily="50" charset="0"/>
                <a:cs typeface="Arial" panose="020B0604020202020204" pitchFamily="34" charset="0"/>
              </a:rPr>
              <a:t>2. Wat is het doel van sociale stijging? </a:t>
            </a:r>
          </a:p>
          <a:p>
            <a:endParaRPr lang="nl-NL" sz="2400" b="1" dirty="0" smtClean="0">
              <a:latin typeface="BoosterNextFY-Light" panose="02000303000000020004" pitchFamily="50" charset="0"/>
              <a:cs typeface="Arial" panose="020B0604020202020204" pitchFamily="34" charset="0"/>
            </a:endParaRPr>
          </a:p>
          <a:p>
            <a:r>
              <a:rPr lang="nl-NL" sz="2400" b="1" dirty="0" smtClean="0">
                <a:latin typeface="BoosterNextFY-Light" panose="02000303000000020004" pitchFamily="50" charset="0"/>
                <a:cs typeface="Arial" panose="020B0604020202020204" pitchFamily="34" charset="0"/>
              </a:rPr>
              <a:t>3. Wat zijn manieren om sociale stijging in gebiedsontwikkeling te bewerkstelligen? Wat zijn voorbeelden? </a:t>
            </a:r>
            <a:endParaRPr lang="en-US" sz="2400" b="1" dirty="0">
              <a:latin typeface="BoosterNextFY-Light" panose="02000303000000020004" pitchFamily="50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01" y="5456420"/>
            <a:ext cx="4990053" cy="7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8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4906"/>
            <a:ext cx="12215677" cy="60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13FC386-7854-F446-ABEA-8CFCF265F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" b="2041"/>
          <a:stretch/>
        </p:blipFill>
        <p:spPr>
          <a:xfrm>
            <a:off x="2928940" y="-1"/>
            <a:ext cx="9244013" cy="685800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0"/>
            <a:ext cx="5886450" cy="6858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7672382" y="845231"/>
            <a:ext cx="3200455" cy="4541520"/>
          </a:xfrm>
          <a:custGeom>
            <a:avLst/>
            <a:gdLst>
              <a:gd name="connsiteX0" fmla="*/ 30480 w 5928360"/>
              <a:gd name="connsiteY0" fmla="*/ 304800 h 8412480"/>
              <a:gd name="connsiteX1" fmla="*/ 30480 w 5928360"/>
              <a:gd name="connsiteY1" fmla="*/ 0 h 8412480"/>
              <a:gd name="connsiteX2" fmla="*/ 3200400 w 5928360"/>
              <a:gd name="connsiteY2" fmla="*/ 0 h 8412480"/>
              <a:gd name="connsiteX3" fmla="*/ 5928360 w 5928360"/>
              <a:gd name="connsiteY3" fmla="*/ 4038600 h 8412480"/>
              <a:gd name="connsiteX4" fmla="*/ 5928360 w 5928360"/>
              <a:gd name="connsiteY4" fmla="*/ 4389120 h 8412480"/>
              <a:gd name="connsiteX5" fmla="*/ 3200400 w 5928360"/>
              <a:gd name="connsiteY5" fmla="*/ 8412480 h 8412480"/>
              <a:gd name="connsiteX6" fmla="*/ 0 w 5928360"/>
              <a:gd name="connsiteY6" fmla="*/ 8412480 h 8412480"/>
              <a:gd name="connsiteX7" fmla="*/ 0 w 5928360"/>
              <a:gd name="connsiteY7" fmla="*/ 8138160 h 8412480"/>
              <a:gd name="connsiteX8" fmla="*/ 2606040 w 5928360"/>
              <a:gd name="connsiteY8" fmla="*/ 4191000 h 8412480"/>
              <a:gd name="connsiteX9" fmla="*/ 30480 w 5928360"/>
              <a:gd name="connsiteY9" fmla="*/ 304800 h 841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8360" h="8412480">
                <a:moveTo>
                  <a:pt x="30480" y="304800"/>
                </a:moveTo>
                <a:lnTo>
                  <a:pt x="30480" y="0"/>
                </a:lnTo>
                <a:lnTo>
                  <a:pt x="3200400" y="0"/>
                </a:lnTo>
                <a:lnTo>
                  <a:pt x="5928360" y="4038600"/>
                </a:lnTo>
                <a:lnTo>
                  <a:pt x="5928360" y="4389120"/>
                </a:lnTo>
                <a:lnTo>
                  <a:pt x="3200400" y="8412480"/>
                </a:lnTo>
                <a:lnTo>
                  <a:pt x="0" y="8412480"/>
                </a:lnTo>
                <a:lnTo>
                  <a:pt x="0" y="8138160"/>
                </a:lnTo>
                <a:lnTo>
                  <a:pt x="2606040" y="4191000"/>
                </a:lnTo>
                <a:lnTo>
                  <a:pt x="30480" y="304800"/>
                </a:lnTo>
                <a:close/>
              </a:path>
            </a:pathLst>
          </a:custGeom>
          <a:solidFill>
            <a:srgbClr val="FFCE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AF1AEDE-4331-7E4E-BB3A-E106BA99D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5072" y="8956946"/>
            <a:ext cx="1609770" cy="161511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EDEB5CD-BF33-D141-BC48-DA3B47CDE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7472" y="9109346"/>
            <a:ext cx="1609770" cy="16151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C331CDC-EB8B-6246-B598-30E9DE028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02" y="5683481"/>
            <a:ext cx="943982" cy="94398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09CA4947-24C7-FF41-944A-45C69B17AAB8}"/>
              </a:ext>
            </a:extLst>
          </p:cNvPr>
          <p:cNvSpPr txBox="1"/>
          <p:nvPr/>
        </p:nvSpPr>
        <p:spPr>
          <a:xfrm>
            <a:off x="721067" y="2009759"/>
            <a:ext cx="4444316" cy="2241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latin typeface="Engravers MT" panose="02090707080505020304" pitchFamily="18" charset="77"/>
                <a:ea typeface="Akkurat" charset="0"/>
                <a:cs typeface="Akkurat" charset="0"/>
              </a:rPr>
              <a:t>Wat maakt dat mensen stijgen op de sociale ladder?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95A1577-BC50-D642-9143-667DB4D1F7A7}"/>
              </a:ext>
            </a:extLst>
          </p:cNvPr>
          <p:cNvSpPr txBox="1"/>
          <p:nvPr/>
        </p:nvSpPr>
        <p:spPr>
          <a:xfrm>
            <a:off x="-144050" y="204929"/>
            <a:ext cx="6174549" cy="15999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850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ts val="238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dirty="0">
                <a:solidFill>
                  <a:schemeClr val="tx1"/>
                </a:solidFill>
                <a:latin typeface="Integral CF" pitchFamily="2" charset="77"/>
              </a:rPr>
              <a:t>Gebiedsontwikkeling op zuid</a:t>
            </a:r>
            <a:endParaRPr lang="nl-NL" sz="2400" kern="1200" dirty="0">
              <a:solidFill>
                <a:schemeClr val="tx1"/>
              </a:solidFill>
              <a:latin typeface="Integral CF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168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Rechte verbindingslijn 107"/>
          <p:cNvCxnSpPr/>
          <p:nvPr/>
        </p:nvCxnSpPr>
        <p:spPr>
          <a:xfrm>
            <a:off x="920732" y="6571127"/>
            <a:ext cx="8271187" cy="0"/>
          </a:xfrm>
          <a:prstGeom prst="line">
            <a:avLst/>
          </a:prstGeom>
          <a:ln>
            <a:solidFill>
              <a:srgbClr val="F5BD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2"/>
          <p:cNvSpPr txBox="1">
            <a:spLocks/>
          </p:cNvSpPr>
          <p:nvPr/>
        </p:nvSpPr>
        <p:spPr>
          <a:xfrm>
            <a:off x="366239" y="2087996"/>
            <a:ext cx="11215776" cy="439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914400" indent="-91440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1110342" indent="-653142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524000" indent="-60960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2103120" indent="-731520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560320" indent="-731520" defTabSz="457200">
              <a:spcBef>
                <a:spcPts val="700"/>
              </a:spcBef>
              <a:buSzPct val="100000"/>
              <a:buFont typeface="Arial"/>
              <a:buChar char="»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5pPr>
            <a:lvl6pPr marL="30175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marL="34747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marL="39319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marL="43891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62198F5E-D482-1042-80BF-16AA21C13831}"/>
              </a:ext>
            </a:extLst>
          </p:cNvPr>
          <p:cNvGrpSpPr/>
          <p:nvPr/>
        </p:nvGrpSpPr>
        <p:grpSpPr>
          <a:xfrm>
            <a:off x="920732" y="64171"/>
            <a:ext cx="6174549" cy="1599902"/>
            <a:chOff x="556956" y="260451"/>
            <a:chExt cx="5310811" cy="1166408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D192BD0-B6E9-5242-AD6B-0A46295CF81A}"/>
                </a:ext>
              </a:extLst>
            </p:cNvPr>
            <p:cNvSpPr/>
            <p:nvPr/>
          </p:nvSpPr>
          <p:spPr>
            <a:xfrm>
              <a:off x="556956" y="400535"/>
              <a:ext cx="5310811" cy="801070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D129297-FA07-F542-BF20-1D9E57D024FD}"/>
                </a:ext>
              </a:extLst>
            </p:cNvPr>
            <p:cNvSpPr txBox="1"/>
            <p:nvPr/>
          </p:nvSpPr>
          <p:spPr>
            <a:xfrm>
              <a:off x="556956" y="260451"/>
              <a:ext cx="5310811" cy="1166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850" tIns="60960" rIns="60960" bIns="6096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ts val="208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dirty="0">
                  <a:latin typeface="Integral CF" pitchFamily="2" charset="77"/>
                </a:rPr>
                <a:t>perceptie</a:t>
              </a:r>
            </a:p>
            <a:p>
              <a:pPr marL="0" lvl="0" indent="0" algn="l" defTabSz="1066800">
                <a:lnSpc>
                  <a:spcPts val="238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dirty="0">
                  <a:solidFill>
                    <a:schemeClr val="tx1"/>
                  </a:solidFill>
                  <a:latin typeface="Integral CF" pitchFamily="2" charset="77"/>
                </a:rPr>
                <a:t>overheid &amp; markt</a:t>
              </a:r>
              <a:endParaRPr lang="nl-NL" sz="2400" kern="1200" dirty="0">
                <a:solidFill>
                  <a:schemeClr val="tx1"/>
                </a:solidFill>
                <a:latin typeface="Integral CF" pitchFamily="2" charset="77"/>
              </a:endParaRP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DC14C885-CCCD-3744-9904-060EE416A9A3}"/>
              </a:ext>
            </a:extLst>
          </p:cNvPr>
          <p:cNvSpPr txBox="1"/>
          <p:nvPr/>
        </p:nvSpPr>
        <p:spPr>
          <a:xfrm>
            <a:off x="9191920" y="6342047"/>
            <a:ext cx="2375062" cy="275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r">
              <a:tabLst>
                <a:tab pos="8502983" algn="l"/>
                <a:tab pos="8615037" algn="l"/>
              </a:tabLst>
            </a:pPr>
            <a:r>
              <a:rPr lang="nl-NL" sz="1789" b="1" spc="12" dirty="0">
                <a:solidFill>
                  <a:srgbClr val="FFCC1C"/>
                </a:solidFill>
                <a:latin typeface="Calibri"/>
                <a:cs typeface="Calibri"/>
              </a:rPr>
              <a:t>Mens </a:t>
            </a:r>
            <a:r>
              <a:rPr lang="nl-NL" sz="1789" b="1" spc="12" dirty="0">
                <a:latin typeface="Calibri"/>
                <a:cs typeface="Calibri"/>
              </a:rPr>
              <a:t>&amp;</a:t>
            </a:r>
            <a:r>
              <a:rPr lang="nl-NL" sz="1789" b="1" spc="12" dirty="0">
                <a:solidFill>
                  <a:srgbClr val="FFCC1C"/>
                </a:solidFill>
                <a:latin typeface="Calibri"/>
                <a:cs typeface="Calibri"/>
              </a:rPr>
              <a:t> plek</a:t>
            </a:r>
            <a:endParaRPr sz="1789" dirty="0">
              <a:latin typeface="Calibri"/>
              <a:cs typeface="Calibri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3E1EC47-26E7-AD4A-8DC0-8CE1D5A24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02" y="6055535"/>
            <a:ext cx="527747" cy="52774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4DA7A38-88F5-2D47-89F8-7C2117782768}"/>
              </a:ext>
            </a:extLst>
          </p:cNvPr>
          <p:cNvSpPr txBox="1"/>
          <p:nvPr/>
        </p:nvSpPr>
        <p:spPr>
          <a:xfrm>
            <a:off x="920732" y="3057865"/>
            <a:ext cx="4827102" cy="63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6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Werken &amp; leren</a:t>
            </a:r>
            <a:endParaRPr lang="nl-NL" sz="2600" dirty="0">
              <a:latin typeface="Akkurat" charset="0"/>
              <a:ea typeface="Akkurat" charset="0"/>
              <a:cs typeface="Akkurat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BE2316-7F12-6849-BB00-D0B46E7CB03A}"/>
              </a:ext>
            </a:extLst>
          </p:cNvPr>
          <p:cNvSpPr txBox="1"/>
          <p:nvPr/>
        </p:nvSpPr>
        <p:spPr>
          <a:xfrm>
            <a:off x="6943320" y="2157619"/>
            <a:ext cx="4978604" cy="243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600" b="1" u="sng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Bouwen: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Banen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Stageplekken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Leerwerkplekken</a:t>
            </a:r>
            <a:endParaRPr lang="nl-NL" sz="2600" dirty="0">
              <a:latin typeface="Akkurat" charset="0"/>
              <a:ea typeface="Akkurat" charset="0"/>
              <a:cs typeface="Akkurat" charset="0"/>
            </a:endParaRPr>
          </a:p>
        </p:txBody>
      </p:sp>
      <p:sp>
        <p:nvSpPr>
          <p:cNvPr id="12" name="Gestreepte pijl rechts 11">
            <a:extLst>
              <a:ext uri="{FF2B5EF4-FFF2-40B4-BE49-F238E27FC236}">
                <a16:creationId xmlns:a16="http://schemas.microsoft.com/office/drawing/2014/main" id="{447D1937-9A76-024B-B8FC-F13787FA2639}"/>
              </a:ext>
            </a:extLst>
          </p:cNvPr>
          <p:cNvSpPr/>
          <p:nvPr/>
        </p:nvSpPr>
        <p:spPr>
          <a:xfrm>
            <a:off x="4267607" y="2783046"/>
            <a:ext cx="2404962" cy="1192823"/>
          </a:xfrm>
          <a:prstGeom prst="striped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59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13FC386-7854-F446-ABEA-8CFCF265F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" b="2041"/>
          <a:stretch/>
        </p:blipFill>
        <p:spPr>
          <a:xfrm>
            <a:off x="2928940" y="-1"/>
            <a:ext cx="9244013" cy="685800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0"/>
            <a:ext cx="5886450" cy="6858000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7672382" y="845231"/>
            <a:ext cx="3200455" cy="4541520"/>
          </a:xfrm>
          <a:custGeom>
            <a:avLst/>
            <a:gdLst>
              <a:gd name="connsiteX0" fmla="*/ 30480 w 5928360"/>
              <a:gd name="connsiteY0" fmla="*/ 304800 h 8412480"/>
              <a:gd name="connsiteX1" fmla="*/ 30480 w 5928360"/>
              <a:gd name="connsiteY1" fmla="*/ 0 h 8412480"/>
              <a:gd name="connsiteX2" fmla="*/ 3200400 w 5928360"/>
              <a:gd name="connsiteY2" fmla="*/ 0 h 8412480"/>
              <a:gd name="connsiteX3" fmla="*/ 5928360 w 5928360"/>
              <a:gd name="connsiteY3" fmla="*/ 4038600 h 8412480"/>
              <a:gd name="connsiteX4" fmla="*/ 5928360 w 5928360"/>
              <a:gd name="connsiteY4" fmla="*/ 4389120 h 8412480"/>
              <a:gd name="connsiteX5" fmla="*/ 3200400 w 5928360"/>
              <a:gd name="connsiteY5" fmla="*/ 8412480 h 8412480"/>
              <a:gd name="connsiteX6" fmla="*/ 0 w 5928360"/>
              <a:gd name="connsiteY6" fmla="*/ 8412480 h 8412480"/>
              <a:gd name="connsiteX7" fmla="*/ 0 w 5928360"/>
              <a:gd name="connsiteY7" fmla="*/ 8138160 h 8412480"/>
              <a:gd name="connsiteX8" fmla="*/ 2606040 w 5928360"/>
              <a:gd name="connsiteY8" fmla="*/ 4191000 h 8412480"/>
              <a:gd name="connsiteX9" fmla="*/ 30480 w 5928360"/>
              <a:gd name="connsiteY9" fmla="*/ 304800 h 841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8360" h="8412480">
                <a:moveTo>
                  <a:pt x="30480" y="304800"/>
                </a:moveTo>
                <a:lnTo>
                  <a:pt x="30480" y="0"/>
                </a:lnTo>
                <a:lnTo>
                  <a:pt x="3200400" y="0"/>
                </a:lnTo>
                <a:lnTo>
                  <a:pt x="5928360" y="4038600"/>
                </a:lnTo>
                <a:lnTo>
                  <a:pt x="5928360" y="4389120"/>
                </a:lnTo>
                <a:lnTo>
                  <a:pt x="3200400" y="8412480"/>
                </a:lnTo>
                <a:lnTo>
                  <a:pt x="0" y="8412480"/>
                </a:lnTo>
                <a:lnTo>
                  <a:pt x="0" y="8138160"/>
                </a:lnTo>
                <a:lnTo>
                  <a:pt x="2606040" y="4191000"/>
                </a:lnTo>
                <a:lnTo>
                  <a:pt x="30480" y="304800"/>
                </a:lnTo>
                <a:close/>
              </a:path>
            </a:pathLst>
          </a:custGeom>
          <a:solidFill>
            <a:srgbClr val="FFCE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5FBED4C-15ED-FA46-984B-6466AE958F37}"/>
              </a:ext>
            </a:extLst>
          </p:cNvPr>
          <p:cNvSpPr txBox="1">
            <a:spLocks/>
          </p:cNvSpPr>
          <p:nvPr/>
        </p:nvSpPr>
        <p:spPr>
          <a:xfrm>
            <a:off x="607402" y="1592514"/>
            <a:ext cx="4671646" cy="36729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3000" b="1" dirty="0">
                <a:latin typeface="Courier" pitchFamily="2" charset="0"/>
              </a:rPr>
              <a:t>“Kunstenpand cultureel hart”</a:t>
            </a:r>
            <a:r>
              <a:rPr lang="nl-NL" sz="3000" b="1" i="1" dirty="0">
                <a:latin typeface="Courier" pitchFamily="2" charset="0"/>
              </a:rPr>
              <a:t> </a:t>
            </a:r>
            <a:br>
              <a:rPr lang="nl-NL" sz="3000" b="1" i="1" dirty="0">
                <a:latin typeface="Courier" pitchFamily="2" charset="0"/>
              </a:rPr>
            </a:br>
            <a:r>
              <a:rPr lang="nl-NL" sz="1200" i="1" dirty="0"/>
              <a:t>18 april 2018, Dagblad 010</a:t>
            </a:r>
            <a:endParaRPr lang="nl-NL" sz="1800" i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 Rotterdam kan weer gezwommen worden” </a:t>
            </a:r>
            <a:b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200" i="1" dirty="0">
                <a:cs typeface="Times New Roman" panose="02020603050405020304" pitchFamily="18" charset="0"/>
              </a:rPr>
              <a:t>26 januari, NRC Handelsblad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2000" b="1" dirty="0">
                <a:latin typeface="Engravers MT" panose="02090707080505020304" pitchFamily="18" charset="77"/>
                <a:cs typeface="Times New Roman" panose="02020603050405020304" pitchFamily="18" charset="0"/>
              </a:rPr>
              <a:t>“Derde Pathé komt pal naast Ahoy” </a:t>
            </a:r>
            <a:br>
              <a:rPr lang="nl-NL" sz="2000" b="1" dirty="0">
                <a:latin typeface="Engravers MT" panose="02090707080505020304" pitchFamily="18" charset="77"/>
                <a:cs typeface="Times New Roman" panose="02020603050405020304" pitchFamily="18" charset="0"/>
              </a:rPr>
            </a:br>
            <a:r>
              <a:rPr lang="nl-NL" sz="1200" i="1" dirty="0">
                <a:cs typeface="Times New Roman" panose="02020603050405020304" pitchFamily="18" charset="0"/>
              </a:rPr>
              <a:t>30 december 2017, AD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nl-NL" sz="1200" i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nl-NL" sz="1200" i="1" dirty="0">
              <a:cs typeface="Times New Roman" panose="02020603050405020304" pitchFamily="18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541CEC-00D5-F749-BCDA-CEE0A15F9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2" y="5683481"/>
            <a:ext cx="943982" cy="9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7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DD59D46-91A2-0F48-B57A-3D34EE981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50492" cy="6936058"/>
          </a:xfrm>
          <a:prstGeom prst="rect">
            <a:avLst/>
          </a:prstGeom>
        </p:spPr>
      </p:pic>
      <p:cxnSp>
        <p:nvCxnSpPr>
          <p:cNvPr id="108" name="Rechte verbindingslijn 107"/>
          <p:cNvCxnSpPr/>
          <p:nvPr/>
        </p:nvCxnSpPr>
        <p:spPr>
          <a:xfrm>
            <a:off x="920732" y="6571127"/>
            <a:ext cx="8271187" cy="0"/>
          </a:xfrm>
          <a:prstGeom prst="line">
            <a:avLst/>
          </a:prstGeom>
          <a:ln>
            <a:solidFill>
              <a:srgbClr val="F5BD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2"/>
          <p:cNvSpPr txBox="1">
            <a:spLocks/>
          </p:cNvSpPr>
          <p:nvPr/>
        </p:nvSpPr>
        <p:spPr>
          <a:xfrm>
            <a:off x="366239" y="2087996"/>
            <a:ext cx="11215776" cy="439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914400" indent="-91440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1110342" indent="-653142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524000" indent="-60960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2103120" indent="-731520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560320" indent="-731520" defTabSz="457200">
              <a:spcBef>
                <a:spcPts val="700"/>
              </a:spcBef>
              <a:buSzPct val="100000"/>
              <a:buFont typeface="Arial"/>
              <a:buChar char="»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5pPr>
            <a:lvl6pPr marL="30175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marL="34747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marL="39319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marL="43891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62198F5E-D482-1042-80BF-16AA21C13831}"/>
              </a:ext>
            </a:extLst>
          </p:cNvPr>
          <p:cNvGrpSpPr/>
          <p:nvPr/>
        </p:nvGrpSpPr>
        <p:grpSpPr>
          <a:xfrm>
            <a:off x="920731" y="64171"/>
            <a:ext cx="5862033" cy="1313216"/>
            <a:chOff x="556956" y="260451"/>
            <a:chExt cx="5310811" cy="1166408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D192BD0-B6E9-5242-AD6B-0A46295CF81A}"/>
                </a:ext>
              </a:extLst>
            </p:cNvPr>
            <p:cNvSpPr/>
            <p:nvPr/>
          </p:nvSpPr>
          <p:spPr>
            <a:xfrm>
              <a:off x="556956" y="400535"/>
              <a:ext cx="5310811" cy="801070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0D129297-FA07-F542-BF20-1D9E57D024FD}"/>
                </a:ext>
              </a:extLst>
            </p:cNvPr>
            <p:cNvSpPr txBox="1"/>
            <p:nvPr/>
          </p:nvSpPr>
          <p:spPr>
            <a:xfrm>
              <a:off x="556956" y="260451"/>
              <a:ext cx="5310811" cy="1166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850" tIns="60960" rIns="60960" bIns="6096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ts val="208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dirty="0">
                  <a:latin typeface="Integral CF" pitchFamily="2" charset="77"/>
                </a:rPr>
                <a:t>Realiteit huidige bewoners</a:t>
              </a:r>
            </a:p>
            <a:p>
              <a:pPr marL="0" lvl="0" indent="0" algn="l" defTabSz="1066800">
                <a:lnSpc>
                  <a:spcPts val="238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dirty="0">
                  <a:solidFill>
                    <a:schemeClr val="tx1"/>
                  </a:solidFill>
                  <a:latin typeface="Integral CF" pitchFamily="2" charset="77"/>
                </a:rPr>
                <a:t>op zuid</a:t>
              </a:r>
              <a:endParaRPr lang="nl-NL" sz="2400" kern="1200" dirty="0">
                <a:solidFill>
                  <a:schemeClr val="tx1"/>
                </a:solidFill>
                <a:latin typeface="Integral CF" pitchFamily="2" charset="77"/>
              </a:endParaRP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DC14C885-CCCD-3744-9904-060EE416A9A3}"/>
              </a:ext>
            </a:extLst>
          </p:cNvPr>
          <p:cNvSpPr txBox="1"/>
          <p:nvPr/>
        </p:nvSpPr>
        <p:spPr>
          <a:xfrm>
            <a:off x="9191920" y="6342047"/>
            <a:ext cx="2375062" cy="275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r">
              <a:tabLst>
                <a:tab pos="8502983" algn="l"/>
                <a:tab pos="8615037" algn="l"/>
              </a:tabLst>
            </a:pPr>
            <a:r>
              <a:rPr lang="nl-NL" sz="1789" b="1" spc="12" dirty="0">
                <a:solidFill>
                  <a:srgbClr val="FFCC1C"/>
                </a:solidFill>
                <a:latin typeface="Calibri"/>
                <a:cs typeface="Calibri"/>
              </a:rPr>
              <a:t>Mens </a:t>
            </a:r>
            <a:r>
              <a:rPr lang="nl-NL" sz="1789" b="1" spc="12" dirty="0">
                <a:latin typeface="Calibri"/>
                <a:cs typeface="Calibri"/>
              </a:rPr>
              <a:t>&amp;</a:t>
            </a:r>
            <a:r>
              <a:rPr lang="nl-NL" sz="1789" b="1" spc="12" dirty="0">
                <a:solidFill>
                  <a:srgbClr val="FFCC1C"/>
                </a:solidFill>
                <a:latin typeface="Calibri"/>
                <a:cs typeface="Calibri"/>
              </a:rPr>
              <a:t> plek</a:t>
            </a:r>
            <a:endParaRPr sz="1789" dirty="0">
              <a:latin typeface="Calibri"/>
              <a:cs typeface="Calibri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3E1EC47-26E7-AD4A-8DC0-8CE1D5A24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2" y="6055535"/>
            <a:ext cx="527747" cy="5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4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Rechte verbindingslijn 107"/>
          <p:cNvCxnSpPr/>
          <p:nvPr/>
        </p:nvCxnSpPr>
        <p:spPr>
          <a:xfrm>
            <a:off x="920732" y="6571127"/>
            <a:ext cx="8271187" cy="0"/>
          </a:xfrm>
          <a:prstGeom prst="line">
            <a:avLst/>
          </a:prstGeom>
          <a:ln>
            <a:solidFill>
              <a:srgbClr val="F5BD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2"/>
          <p:cNvSpPr txBox="1">
            <a:spLocks/>
          </p:cNvSpPr>
          <p:nvPr/>
        </p:nvSpPr>
        <p:spPr>
          <a:xfrm>
            <a:off x="366239" y="2087996"/>
            <a:ext cx="11215776" cy="4391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914400" indent="-91440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1110342" indent="-653142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524000" indent="-60960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2103120" indent="-731520" defTabSz="457200">
              <a:spcBef>
                <a:spcPts val="700"/>
              </a:spcBef>
              <a:buSzPct val="100000"/>
              <a:buFont typeface="Arial"/>
              <a:buChar char="–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560320" indent="-731520" defTabSz="457200">
              <a:spcBef>
                <a:spcPts val="700"/>
              </a:spcBef>
              <a:buSzPct val="100000"/>
              <a:buFont typeface="Arial"/>
              <a:buChar char="»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5pPr>
            <a:lvl6pPr marL="30175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marL="34747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marL="39319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marL="4389120" indent="-731520" defTabSz="457200">
              <a:spcBef>
                <a:spcPts val="700"/>
              </a:spcBef>
              <a:buSzPct val="100000"/>
              <a:buFont typeface="Arial"/>
              <a:buChar char="•"/>
              <a:defRPr sz="6400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  <a:p>
            <a:pPr marL="319867" lvl="5" indent="0">
              <a:lnSpc>
                <a:spcPts val="2000"/>
              </a:lnSpc>
              <a:buNone/>
            </a:pPr>
            <a:endParaRPr lang="nl-NL" altLang="nl-NL" sz="1455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DC14C885-CCCD-3744-9904-060EE416A9A3}"/>
              </a:ext>
            </a:extLst>
          </p:cNvPr>
          <p:cNvSpPr txBox="1"/>
          <p:nvPr/>
        </p:nvSpPr>
        <p:spPr>
          <a:xfrm>
            <a:off x="9191920" y="6342047"/>
            <a:ext cx="2375062" cy="275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r">
              <a:tabLst>
                <a:tab pos="8502983" algn="l"/>
                <a:tab pos="8615037" algn="l"/>
              </a:tabLst>
            </a:pPr>
            <a:r>
              <a:rPr lang="nl-NL" sz="1789" b="1" spc="12" dirty="0">
                <a:solidFill>
                  <a:srgbClr val="FFCC1C"/>
                </a:solidFill>
                <a:latin typeface="Calibri"/>
                <a:cs typeface="Calibri"/>
              </a:rPr>
              <a:t>Mens </a:t>
            </a:r>
            <a:r>
              <a:rPr lang="nl-NL" sz="1789" b="1" spc="12" dirty="0">
                <a:latin typeface="Calibri"/>
                <a:cs typeface="Calibri"/>
              </a:rPr>
              <a:t>&amp;</a:t>
            </a:r>
            <a:r>
              <a:rPr lang="nl-NL" sz="1789" b="1" spc="12" dirty="0">
                <a:solidFill>
                  <a:srgbClr val="FFCC1C"/>
                </a:solidFill>
                <a:latin typeface="Calibri"/>
                <a:cs typeface="Calibri"/>
              </a:rPr>
              <a:t> plek</a:t>
            </a:r>
            <a:endParaRPr sz="1789" dirty="0">
              <a:latin typeface="Calibri"/>
              <a:cs typeface="Calibri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3E1EC47-26E7-AD4A-8DC0-8CE1D5A24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02" y="6055535"/>
            <a:ext cx="527747" cy="52774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4DA7A38-88F5-2D47-89F8-7C2117782768}"/>
              </a:ext>
            </a:extLst>
          </p:cNvPr>
          <p:cNvSpPr txBox="1"/>
          <p:nvPr/>
        </p:nvSpPr>
        <p:spPr>
          <a:xfrm>
            <a:off x="920732" y="2208496"/>
            <a:ext cx="4827102" cy="247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100" b="1" u="sng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Op individueel niveau: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Sociale vaardigheden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Taalvaardigheden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Arbeidsvaardigheden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Sociaal vangnet</a:t>
            </a:r>
            <a:endParaRPr lang="nl-NL" sz="2100" dirty="0">
              <a:latin typeface="Akkurat" charset="0"/>
              <a:ea typeface="Akkurat" charset="0"/>
              <a:cs typeface="Akkurat" charset="0"/>
            </a:endParaRPr>
          </a:p>
        </p:txBody>
      </p:sp>
      <p:sp>
        <p:nvSpPr>
          <p:cNvPr id="12" name="Gestreepte pijl rechts 11">
            <a:extLst>
              <a:ext uri="{FF2B5EF4-FFF2-40B4-BE49-F238E27FC236}">
                <a16:creationId xmlns:a16="http://schemas.microsoft.com/office/drawing/2014/main" id="{447D1937-9A76-024B-B8FC-F13787FA2639}"/>
              </a:ext>
            </a:extLst>
          </p:cNvPr>
          <p:cNvSpPr/>
          <p:nvPr/>
        </p:nvSpPr>
        <p:spPr>
          <a:xfrm>
            <a:off x="4413739" y="2847676"/>
            <a:ext cx="2404962" cy="1192823"/>
          </a:xfrm>
          <a:prstGeom prst="striped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90F47A05-3110-4F48-856A-4FC60D8D4A61}"/>
              </a:ext>
            </a:extLst>
          </p:cNvPr>
          <p:cNvGrpSpPr/>
          <p:nvPr/>
        </p:nvGrpSpPr>
        <p:grpSpPr>
          <a:xfrm>
            <a:off x="920732" y="64171"/>
            <a:ext cx="7144046" cy="1776204"/>
            <a:chOff x="556956" y="260451"/>
            <a:chExt cx="5310811" cy="1166408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0850CF7-BD72-1549-850C-6C242AB4BA2A}"/>
                </a:ext>
              </a:extLst>
            </p:cNvPr>
            <p:cNvSpPr/>
            <p:nvPr/>
          </p:nvSpPr>
          <p:spPr>
            <a:xfrm>
              <a:off x="556956" y="400535"/>
              <a:ext cx="5310811" cy="801070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551D53B6-6760-514A-AF96-AFE2F874885C}"/>
                </a:ext>
              </a:extLst>
            </p:cNvPr>
            <p:cNvSpPr txBox="1"/>
            <p:nvPr/>
          </p:nvSpPr>
          <p:spPr>
            <a:xfrm>
              <a:off x="556956" y="260451"/>
              <a:ext cx="5310811" cy="1166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850" tIns="60960" rIns="60960" bIns="6096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ts val="208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dirty="0">
                  <a:latin typeface="Integral CF" pitchFamily="2" charset="77"/>
                </a:rPr>
                <a:t>Essentiele ingrediënten </a:t>
              </a:r>
            </a:p>
            <a:p>
              <a:pPr marL="0" lvl="0" indent="0" algn="l" defTabSz="1066800">
                <a:lnSpc>
                  <a:spcPts val="208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dirty="0">
                  <a:solidFill>
                    <a:schemeClr val="tx1"/>
                  </a:solidFill>
                  <a:latin typeface="Integral CF" pitchFamily="2" charset="77"/>
                </a:rPr>
                <a:t>van sociale stijging </a:t>
              </a:r>
              <a:endParaRPr lang="nl-NL" sz="2400" kern="1200" dirty="0">
                <a:solidFill>
                  <a:schemeClr val="tx1"/>
                </a:solidFill>
                <a:latin typeface="Integral CF" pitchFamily="2" charset="77"/>
              </a:endParaRPr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C2B1B85A-0CBD-C34B-87CA-445FB00C57E7}"/>
              </a:ext>
            </a:extLst>
          </p:cNvPr>
          <p:cNvSpPr txBox="1"/>
          <p:nvPr/>
        </p:nvSpPr>
        <p:spPr>
          <a:xfrm>
            <a:off x="6892933" y="2208494"/>
            <a:ext cx="5016621" cy="295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100" b="1" u="sng" dirty="0">
                <a:latin typeface="Akkurat" charset="0"/>
                <a:ea typeface="Akkurat" charset="0"/>
                <a:cs typeface="Akkurat" charset="0"/>
              </a:rPr>
              <a:t>Binnen </a:t>
            </a:r>
            <a:r>
              <a:rPr lang="nl-NL" sz="2100" b="1" u="sng" dirty="0" err="1">
                <a:latin typeface="Akkurat" charset="0"/>
                <a:ea typeface="Akkurat" charset="0"/>
                <a:cs typeface="Akkurat" charset="0"/>
              </a:rPr>
              <a:t>gebiedsontwikkelingscontext</a:t>
            </a:r>
            <a:r>
              <a:rPr lang="nl-NL" sz="2100" b="1" u="sng" dirty="0">
                <a:latin typeface="Akkurat" charset="0"/>
                <a:ea typeface="Akkurat" charset="0"/>
                <a:cs typeface="Akkurat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>
                <a:latin typeface="Akkurat" charset="0"/>
                <a:ea typeface="Akkurat" charset="0"/>
                <a:cs typeface="Akkurat" charset="0"/>
              </a:rPr>
              <a:t>Verbindingen tussen marktpartijen, bewoners, overheid en maatschappelijk middenveld op het gebied van werk, talentontwikkeling en participatie.</a:t>
            </a:r>
          </a:p>
        </p:txBody>
      </p:sp>
    </p:spTree>
    <p:extLst>
      <p:ext uri="{BB962C8B-B14F-4D97-AF65-F5344CB8AC3E}">
        <p14:creationId xmlns:p14="http://schemas.microsoft.com/office/powerpoint/2010/main" val="136673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B61E180-859F-5F40-9969-B7DB9721E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93"/>
          <a:stretch/>
        </p:blipFill>
        <p:spPr>
          <a:xfrm>
            <a:off x="1073131" y="1776388"/>
            <a:ext cx="5310811" cy="398141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62DFD82-FD50-4C4C-92A9-8CDF5128834F}"/>
              </a:ext>
            </a:extLst>
          </p:cNvPr>
          <p:cNvSpPr txBox="1"/>
          <p:nvPr/>
        </p:nvSpPr>
        <p:spPr>
          <a:xfrm>
            <a:off x="920732" y="64171"/>
            <a:ext cx="5310811" cy="15598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850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ts val="208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kern="1200" dirty="0">
                <a:latin typeface="Integral CF" pitchFamily="2" charset="77"/>
              </a:rPr>
              <a:t>Context onderzoek</a:t>
            </a:r>
          </a:p>
          <a:p>
            <a:pPr marL="0" lvl="0" indent="0" algn="l" defTabSz="1066800">
              <a:lnSpc>
                <a:spcPts val="238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2400" dirty="0">
                <a:solidFill>
                  <a:schemeClr val="tx1"/>
                </a:solidFill>
                <a:latin typeface="Integral CF" pitchFamily="2" charset="77"/>
              </a:rPr>
              <a:t>De oplossing?!</a:t>
            </a:r>
            <a:endParaRPr lang="nl-NL" sz="2400" kern="1200" dirty="0">
              <a:solidFill>
                <a:schemeClr val="tx1"/>
              </a:solidFill>
              <a:latin typeface="Integral CF" pitchFamily="2" charset="77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FCD0FBD3-FCD9-5E48-B9E1-C7F53AF2F36C}"/>
              </a:ext>
            </a:extLst>
          </p:cNvPr>
          <p:cNvGrpSpPr/>
          <p:nvPr/>
        </p:nvGrpSpPr>
        <p:grpSpPr>
          <a:xfrm>
            <a:off x="1073132" y="216571"/>
            <a:ext cx="5310811" cy="1559818"/>
            <a:chOff x="556956" y="260451"/>
            <a:chExt cx="5310811" cy="1166408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C6206D25-B849-A24F-A89F-26B7B29F9B5A}"/>
                </a:ext>
              </a:extLst>
            </p:cNvPr>
            <p:cNvSpPr/>
            <p:nvPr/>
          </p:nvSpPr>
          <p:spPr>
            <a:xfrm>
              <a:off x="556956" y="400535"/>
              <a:ext cx="5310811" cy="801070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8E6DCF0B-D5A0-6C4C-8867-2292C294356F}"/>
                </a:ext>
              </a:extLst>
            </p:cNvPr>
            <p:cNvSpPr txBox="1"/>
            <p:nvPr/>
          </p:nvSpPr>
          <p:spPr>
            <a:xfrm>
              <a:off x="556956" y="260451"/>
              <a:ext cx="5310811" cy="11664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850" tIns="60960" rIns="60960" bIns="6096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ts val="208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dirty="0">
                  <a:latin typeface="Integral CF" pitchFamily="2" charset="77"/>
                </a:rPr>
                <a:t>Rotterdam Zuid</a:t>
              </a:r>
            </a:p>
            <a:p>
              <a:pPr marL="0" lvl="0" indent="0" algn="l" defTabSz="1066800">
                <a:lnSpc>
                  <a:spcPts val="238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dirty="0">
                  <a:solidFill>
                    <a:schemeClr val="tx1"/>
                  </a:solidFill>
                  <a:latin typeface="Integral CF" pitchFamily="2" charset="77"/>
                </a:rPr>
                <a:t>Eruit halen wat erin zit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C43AA5BE-FF6D-A944-B8B3-4D7CDC8AC3A7}"/>
              </a:ext>
            </a:extLst>
          </p:cNvPr>
          <p:cNvSpPr txBox="1"/>
          <p:nvPr/>
        </p:nvSpPr>
        <p:spPr>
          <a:xfrm>
            <a:off x="6549656" y="1794177"/>
            <a:ext cx="4827102" cy="391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If we only focus on what we built, and how we build it… we give our </a:t>
            </a:r>
            <a:r>
              <a:rPr lang="en-GB" sz="2800" b="1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urban bodies </a:t>
            </a:r>
            <a:r>
              <a:rPr lang="en-GB" sz="28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a snail shell that doesn’t cover it’s </a:t>
            </a:r>
            <a:r>
              <a:rPr lang="en-GB" sz="2800" b="1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social potential</a:t>
            </a:r>
            <a:r>
              <a:rPr lang="en-GB" sz="2800" dirty="0">
                <a:latin typeface="Akkurat" charset="0"/>
                <a:ea typeface="Akkurat" charset="0"/>
                <a:cs typeface="Akkurat" charset="0"/>
                <a:sym typeface="Wingdings" pitchFamily="2" charset="2"/>
              </a:rPr>
              <a:t> (Sennett, 2018).</a:t>
            </a:r>
            <a:endParaRPr lang="en-GB" sz="2800" dirty="0">
              <a:latin typeface="Akkurat" charset="0"/>
              <a:ea typeface="Akkurat" charset="0"/>
              <a:cs typeface="Akkurat" charset="0"/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7017E64-A41E-FB43-B097-4B77CFA52758}"/>
              </a:ext>
            </a:extLst>
          </p:cNvPr>
          <p:cNvCxnSpPr/>
          <p:nvPr/>
        </p:nvCxnSpPr>
        <p:spPr>
          <a:xfrm>
            <a:off x="920732" y="6571127"/>
            <a:ext cx="8271187" cy="0"/>
          </a:xfrm>
          <a:prstGeom prst="line">
            <a:avLst/>
          </a:prstGeom>
          <a:ln>
            <a:solidFill>
              <a:srgbClr val="F5BD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">
            <a:extLst>
              <a:ext uri="{FF2B5EF4-FFF2-40B4-BE49-F238E27FC236}">
                <a16:creationId xmlns:a16="http://schemas.microsoft.com/office/drawing/2014/main" id="{E271A27E-2491-664D-B363-A5D1C09E99E9}"/>
              </a:ext>
            </a:extLst>
          </p:cNvPr>
          <p:cNvSpPr txBox="1"/>
          <p:nvPr/>
        </p:nvSpPr>
        <p:spPr>
          <a:xfrm>
            <a:off x="9191920" y="6342047"/>
            <a:ext cx="2375062" cy="275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r">
              <a:tabLst>
                <a:tab pos="8502983" algn="l"/>
                <a:tab pos="8615037" algn="l"/>
              </a:tabLst>
            </a:pPr>
            <a:r>
              <a:rPr lang="nl-NL" sz="1789" b="1" spc="12" dirty="0">
                <a:solidFill>
                  <a:srgbClr val="FFCC1C"/>
                </a:solidFill>
                <a:latin typeface="Calibri"/>
                <a:cs typeface="Calibri"/>
              </a:rPr>
              <a:t>Mens </a:t>
            </a:r>
            <a:r>
              <a:rPr lang="nl-NL" sz="1789" b="1" spc="12" dirty="0">
                <a:latin typeface="Calibri"/>
                <a:cs typeface="Calibri"/>
              </a:rPr>
              <a:t>&amp;</a:t>
            </a:r>
            <a:r>
              <a:rPr lang="nl-NL" sz="1789" b="1" spc="12" dirty="0">
                <a:solidFill>
                  <a:srgbClr val="FFCC1C"/>
                </a:solidFill>
                <a:latin typeface="Calibri"/>
                <a:cs typeface="Calibri"/>
              </a:rPr>
              <a:t> plek</a:t>
            </a:r>
            <a:endParaRPr sz="1789" dirty="0">
              <a:latin typeface="Calibri"/>
              <a:cs typeface="Calibri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FB94ED1-AEA0-F645-9DAF-A509E95DB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2" y="6053104"/>
            <a:ext cx="527747" cy="5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4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302</Words>
  <Application>Microsoft Office PowerPoint</Application>
  <PresentationFormat>Widescreen</PresentationFormat>
  <Paragraphs>99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Akkurat</vt:lpstr>
      <vt:lpstr>Arial</vt:lpstr>
      <vt:lpstr>BoosterNextFY-Light</vt:lpstr>
      <vt:lpstr>BoosterNextFY-Medium</vt:lpstr>
      <vt:lpstr>Calibri</vt:lpstr>
      <vt:lpstr>Calibri Light</vt:lpstr>
      <vt:lpstr>Courier</vt:lpstr>
      <vt:lpstr>Engravers MT</vt:lpstr>
      <vt:lpstr>Helvetica</vt:lpstr>
      <vt:lpstr>Integral CF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Céline Janssen - BK</dc:creator>
  <cp:lastModifiedBy>Céline Janssen - BK</cp:lastModifiedBy>
  <cp:revision>5</cp:revision>
  <dcterms:created xsi:type="dcterms:W3CDTF">2019-09-24T14:30:43Z</dcterms:created>
  <dcterms:modified xsi:type="dcterms:W3CDTF">2019-09-25T07:20:29Z</dcterms:modified>
</cp:coreProperties>
</file>