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7" r:id="rId3"/>
    <p:sldId id="270" r:id="rId4"/>
    <p:sldId id="261" r:id="rId5"/>
    <p:sldId id="272" r:id="rId6"/>
    <p:sldId id="275" r:id="rId7"/>
    <p:sldId id="27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6"/>
    <p:restoredTop sz="86391"/>
  </p:normalViewPr>
  <p:slideViewPr>
    <p:cSldViewPr snapToGrid="0" snapToObjects="1">
      <p:cViewPr varScale="1">
        <p:scale>
          <a:sx n="115" d="100"/>
          <a:sy n="115" d="100"/>
        </p:scale>
        <p:origin x="43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E642A-AC40-A54A-A73A-2B9CE5B2AC3D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398F7-93CD-FB48-8B85-2FD1392873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65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EA03E-A32D-B74E-9A53-2B56EC3F4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D4F344-03B0-544F-AF0C-27CAE9CE0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1E2C3C-5A10-2344-AA16-1F1B26CC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29AA-535E-484C-B2CF-CBA84C155D21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2CAD18-ACD4-054D-876D-8B1D139B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66FB90-DD7F-104B-8B72-A4712E6D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0-90F0-2E49-951F-A2B517508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01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C68C9-11DF-5F40-B56A-E7B1DA3B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88B1D90-EA96-CD4C-A0CB-4ABCE3515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133E7A-5C75-E54C-BF26-CFF2AC2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29AA-535E-484C-B2CF-CBA84C155D21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7391A2-594A-DD44-8C64-38D74987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FD4C7E-A63E-2A4E-9482-3236EFBE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0-90F0-2E49-951F-A2B517508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72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2E2D0B7-10E6-1C46-9B4D-C19F08D6B6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1B9E64C-1DCF-EE4B-8953-D20570BB9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D85F06-FA0D-374E-B764-429C5F0D2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29AA-535E-484C-B2CF-CBA84C155D21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CF12E5-6F27-C247-89B0-D5F011375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BC52EF-658C-894E-B03A-867312E0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0-90F0-2E49-951F-A2B517508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10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F16CD-D2A1-C141-9C3D-4D73F744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246051-3C10-954B-A403-A75122021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A43C10-8406-3F4D-994A-36ABF4E37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29AA-535E-484C-B2CF-CBA84C155D21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140C28-8C38-4F4E-BE3C-C323A714C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AF61BD-B039-4544-96AD-775238F3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0-90F0-2E49-951F-A2B517508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48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4BE27-2A4B-2343-9EB7-4922AF21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193867-BBD0-7E42-9DDC-773833A50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D2F533-6E90-1F4F-B144-0DCBE214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29AA-535E-484C-B2CF-CBA84C155D21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3003E7-6ED5-ED4B-8F63-FEDC0A318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C2C339-10EF-3E4D-A48D-2CF3FD8D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0-90F0-2E49-951F-A2B517508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26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D49A6-88F2-6445-829E-AE5E11E7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50B180-0089-F241-87D5-5BF695D7C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DF5ABA-6D80-814F-9492-A30115BD3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925A8A-C3AB-3047-AEDA-259E3197E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29AA-535E-484C-B2CF-CBA84C155D21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F18DB8-0C10-A644-ADB4-9C61F6B0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581182-F16E-704F-B92F-502DA691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0-90F0-2E49-951F-A2B517508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2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BF5B2-6E49-0346-82AE-0F7B1EAB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FCA7DE-80B0-2A4B-8CC3-3FC12EA19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3A0309B-C2F3-D840-B806-53A4BF2D4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A463940-30BF-D64C-9835-A015A7CCB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43A6774-29A2-FE42-9299-B9C692962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2E261FE-809B-AB4B-BD01-9FBE2647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29AA-535E-484C-B2CF-CBA84C155D21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705470C-5CD6-DE46-A5C7-71E7F7EA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4D5B706-E057-6248-A229-07FE37AE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0-90F0-2E49-951F-A2B517508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18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93C80-DD26-3B45-A7DC-68581638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96B71E-D372-5547-888F-C754A54C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29AA-535E-484C-B2CF-CBA84C155D21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42AEB23-50B6-C14B-A3C4-92AEB24F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47C6E64-5171-CF44-A07D-E37438AD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0-90F0-2E49-951F-A2B517508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12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3D16057-68E0-3B41-9FB6-AB71FB751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29AA-535E-484C-B2CF-CBA84C155D21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B384CBE-F7D7-EC40-AAB6-9507339EF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EAD678-3761-3642-B0A2-A3322E9B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0-90F0-2E49-951F-A2B517508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77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27BF4-17BB-784C-B563-51FA8A11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50DEE3-8223-4A48-ACF3-76FBAAF22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D61B3F-76B8-7C43-9807-9F94EDA6A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5843F3-CE0E-D54C-9D16-8A80E318A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29AA-535E-484C-B2CF-CBA84C155D21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5F46DE-EC57-844E-8565-1C72743F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F4C6E2-DC3D-6A49-977C-2A65AB65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0-90F0-2E49-951F-A2B517508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70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65A6F-E33F-1847-88FD-DB6C4081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CD1176D-E332-7C4C-A4F1-160567EE1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F223E2-4463-1C45-ABBD-52E7FD833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CE985F-A2E5-E841-8013-8DB8A011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29AA-535E-484C-B2CF-CBA84C155D21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557341-CCD5-9F4A-A294-DA709561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D40261-F5FA-044F-B8E2-478386FC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97E0-90F0-2E49-951F-A2B517508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6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F4B966A-11D5-7243-AE3E-110F5BA9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EEBD82-8498-E84E-B773-95903E0FE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C21CA7-635D-8240-9F8A-03D45D3B3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C29AA-535E-484C-B2CF-CBA84C155D21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6FBEFB-3368-874B-9D11-CDFF78325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DCF9E9-4247-654F-A878-8FEF59D61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A97E0-90F0-2E49-951F-A2B517508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66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A9BDA-DD64-3B41-90AE-DA78B4D9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932" y="4588589"/>
            <a:ext cx="9188246" cy="2062931"/>
          </a:xfrm>
        </p:spPr>
        <p:txBody>
          <a:bodyPr>
            <a:noAutofit/>
          </a:bodyPr>
          <a:lstStyle/>
          <a:p>
            <a:r>
              <a:rPr lang="nl-NL" sz="2800" dirty="0"/>
              <a:t>Break-out Sessie 2: Gezonde stedelijke gebieden</a:t>
            </a:r>
            <a:br>
              <a:rPr lang="nl-NL" sz="1400" dirty="0"/>
            </a:br>
            <a:r>
              <a:rPr lang="nl-NL" sz="1800" dirty="0"/>
              <a:t>Sprekers: Leendert van Bree, Jacomijn Baart, Annette Duivenvoorden en Martin </a:t>
            </a:r>
            <a:r>
              <a:rPr lang="nl-NL" sz="1800" dirty="0" err="1"/>
              <a:t>Chaigneau</a:t>
            </a:r>
            <a:br>
              <a:rPr lang="nl-NL" sz="1800" dirty="0"/>
            </a:br>
            <a:r>
              <a:rPr lang="nl-NL" sz="1800" dirty="0"/>
              <a:t>Moderator: Inge Janse</a:t>
            </a:r>
            <a:endParaRPr lang="nl-NL" sz="1800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A804E17-1A25-D240-9D8D-626568704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11"/>
          <a:stretch/>
        </p:blipFill>
        <p:spPr>
          <a:xfrm>
            <a:off x="1431822" y="206480"/>
            <a:ext cx="8770372" cy="45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2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9949" y="151515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2800" dirty="0">
                <a:cs typeface="Segoe UI Light" panose="020B0502040204020203" pitchFamily="34" charset="0"/>
              </a:rPr>
              <a:t>Gezonde leefomgeving en toekomst</a:t>
            </a:r>
            <a:br>
              <a:rPr lang="nl-NL" dirty="0">
                <a:cs typeface="Segoe UI Light" panose="020B0502040204020203" pitchFamily="34" charset="0"/>
              </a:rPr>
            </a:br>
            <a:r>
              <a:rPr lang="nl-NL" sz="2200" dirty="0">
                <a:cs typeface="Segoe UI Light" panose="020B0502040204020203" pitchFamily="34" charset="0"/>
              </a:rPr>
              <a:t>(Leendert van Bree - </a:t>
            </a:r>
            <a:r>
              <a:rPr lang="nl-NL" sz="2200" dirty="0" err="1">
                <a:cs typeface="Segoe UI Light" panose="020B0502040204020203" pitchFamily="34" charset="0"/>
              </a:rPr>
              <a:t>LvB</a:t>
            </a:r>
            <a:r>
              <a:rPr lang="nl-NL" sz="2200" dirty="0">
                <a:cs typeface="Segoe UI Light" panose="020B0502040204020203" pitchFamily="34" charset="0"/>
              </a:rPr>
              <a:t>)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429949" y="3313563"/>
            <a:ext cx="6624736" cy="202927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1600" dirty="0">
                <a:latin typeface="+mj-lt"/>
                <a:cs typeface="Segoe UI Light" panose="020B0502040204020203" pitchFamily="34" charset="0"/>
              </a:rPr>
              <a:t>Gezondheid en welzijn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1600" dirty="0">
                <a:latin typeface="+mj-lt"/>
                <a:cs typeface="Segoe UI Light" panose="020B0502040204020203" pitchFamily="34" charset="0"/>
              </a:rPr>
              <a:t>Gezonde(re) leefomgeving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1600" dirty="0">
                <a:latin typeface="+mj-lt"/>
                <a:cs typeface="Segoe UI Light" panose="020B0502040204020203" pitchFamily="34" charset="0"/>
              </a:rPr>
              <a:t>Transformatie en routes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1600" dirty="0">
                <a:latin typeface="+mj-lt"/>
                <a:cs typeface="Segoe UI Light" panose="020B0502040204020203" pitchFamily="34" charset="0"/>
              </a:rPr>
              <a:t>Toekomstbestendigheid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1600" dirty="0">
                <a:latin typeface="+mj-lt"/>
                <a:cs typeface="Segoe UI Light" panose="020B0502040204020203" pitchFamily="34" charset="0"/>
              </a:rPr>
              <a:t>Nieuwe kansen (O-Wet, O-Visies, NOVI, ‘Deal’, ‘Port’)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1600" dirty="0">
                <a:latin typeface="+mj-lt"/>
                <a:cs typeface="Segoe UI Light" panose="020B0502040204020203" pitchFamily="34" charset="0"/>
              </a:rPr>
              <a:t>Integraal durven denken en doen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000" b="1" dirty="0">
              <a:latin typeface="+mj-lt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000" b="1" dirty="0">
              <a:latin typeface="+mj-lt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0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000" b="1" dirty="0"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35" y="1515157"/>
            <a:ext cx="5742965" cy="382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D6E99FE-4E73-C547-8C77-591D865B6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5" y="5910146"/>
            <a:ext cx="905013" cy="81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7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9949" y="1515157"/>
            <a:ext cx="8229600" cy="1143000"/>
          </a:xfrm>
        </p:spPr>
        <p:txBody>
          <a:bodyPr>
            <a:normAutofit/>
          </a:bodyPr>
          <a:lstStyle/>
          <a:p>
            <a:r>
              <a:rPr lang="nl-NL" sz="2800" dirty="0"/>
              <a:t>Drie strategieën gezondheid en ruimte</a:t>
            </a:r>
            <a:br>
              <a:rPr lang="nl-NL" dirty="0">
                <a:cs typeface="Segoe UI Light" panose="020B0502040204020203" pitchFamily="34" charset="0"/>
              </a:rPr>
            </a:br>
            <a:r>
              <a:rPr lang="nl-NL" sz="2200" dirty="0">
                <a:cs typeface="Segoe UI Light" panose="020B0502040204020203" pitchFamily="34" charset="0"/>
              </a:rPr>
              <a:t>(Annette Duivenvoorden – Platform 31)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429949" y="2890685"/>
            <a:ext cx="6624736" cy="2452158"/>
          </a:xfrm>
        </p:spPr>
        <p:txBody>
          <a:bodyPr>
            <a:normAutofit fontScale="32500" lnSpcReduction="20000"/>
          </a:bodyPr>
          <a:lstStyle/>
          <a:p>
            <a:pPr marL="308541" indent="-308541">
              <a:buFont typeface="+mj-lt"/>
              <a:buAutoNum type="arabicPeriod"/>
            </a:pPr>
            <a:r>
              <a:rPr lang="nl-NL" sz="5000" dirty="0">
                <a:latin typeface="+mj-lt"/>
              </a:rPr>
              <a:t>Gezondheid staat centraal </a:t>
            </a:r>
            <a:br>
              <a:rPr lang="nl-NL" sz="5000" dirty="0">
                <a:latin typeface="+mj-lt"/>
              </a:rPr>
            </a:br>
            <a:br>
              <a:rPr lang="nl-NL" sz="5000" dirty="0">
                <a:latin typeface="+mj-lt"/>
              </a:rPr>
            </a:br>
            <a:r>
              <a:rPr lang="nl-NL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(Groningen en Utrecht)</a:t>
            </a:r>
            <a:br>
              <a:rPr lang="nl-NL" sz="5000" dirty="0">
                <a:latin typeface="+mj-lt"/>
              </a:rPr>
            </a:br>
            <a:endParaRPr lang="nl-NL" sz="5000" dirty="0">
              <a:latin typeface="+mj-lt"/>
            </a:endParaRPr>
          </a:p>
          <a:p>
            <a:pPr marL="308541" indent="-308541">
              <a:buFont typeface="+mj-lt"/>
              <a:buAutoNum type="arabicPeriod"/>
            </a:pPr>
            <a:r>
              <a:rPr lang="nl-NL" sz="5000" dirty="0" err="1">
                <a:latin typeface="+mj-lt"/>
              </a:rPr>
              <a:t>Één</a:t>
            </a:r>
            <a:r>
              <a:rPr lang="nl-NL" sz="5000" dirty="0">
                <a:latin typeface="+mj-lt"/>
              </a:rPr>
              <a:t> gezondheidsthema voorop</a:t>
            </a:r>
            <a:br>
              <a:rPr lang="nl-NL" sz="5000" dirty="0">
                <a:latin typeface="+mj-lt"/>
              </a:rPr>
            </a:br>
            <a:br>
              <a:rPr lang="nl-NL" sz="5000" dirty="0">
                <a:latin typeface="+mj-lt"/>
              </a:rPr>
            </a:br>
            <a:r>
              <a:rPr lang="nl-NL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(Amsterdam, Schiedam, Barneveld)</a:t>
            </a:r>
            <a:br>
              <a:rPr lang="nl-NL" sz="5000" dirty="0">
                <a:latin typeface="+mj-lt"/>
              </a:rPr>
            </a:br>
            <a:endParaRPr lang="nl-NL" sz="5000" dirty="0">
              <a:latin typeface="+mj-lt"/>
            </a:endParaRPr>
          </a:p>
          <a:p>
            <a:pPr marL="308541" indent="-308541">
              <a:buFont typeface="+mj-lt"/>
              <a:buAutoNum type="arabicPeriod"/>
            </a:pPr>
            <a:r>
              <a:rPr lang="nl-NL" sz="5000" dirty="0">
                <a:latin typeface="+mj-lt"/>
              </a:rPr>
              <a:t>Het </a:t>
            </a:r>
            <a:r>
              <a:rPr lang="nl-NL" sz="5000" dirty="0" err="1">
                <a:latin typeface="+mj-lt"/>
              </a:rPr>
              <a:t>meekoppelen</a:t>
            </a:r>
            <a:r>
              <a:rPr lang="nl-NL" sz="5000" dirty="0">
                <a:latin typeface="+mj-lt"/>
              </a:rPr>
              <a:t> van gezondheid aan een actueel ruimtelijk thema</a:t>
            </a:r>
            <a:br>
              <a:rPr lang="nl-NL" sz="5000" dirty="0">
                <a:latin typeface="+mj-lt"/>
              </a:rPr>
            </a:br>
            <a:br>
              <a:rPr lang="nl-NL" sz="5000" dirty="0">
                <a:latin typeface="+mj-lt"/>
              </a:rPr>
            </a:br>
            <a:r>
              <a:rPr lang="nl-NL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(Nijmegen, Heemskerk)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000" b="1" dirty="0">
              <a:latin typeface="+mj-lt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000" b="1" dirty="0">
              <a:latin typeface="+mj-lt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0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000" b="1" dirty="0">
              <a:latin typeface="+mj-lt"/>
            </a:endParaRPr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B7D7E2E9-C95B-8243-92C0-5CDA2CD6A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6" r="36146"/>
          <a:stretch>
            <a:fillRect/>
          </a:stretch>
        </p:blipFill>
        <p:spPr>
          <a:xfrm>
            <a:off x="7292900" y="-14843"/>
            <a:ext cx="4899100" cy="7070130"/>
          </a:xfrm>
          <a:prstGeom prst="rect">
            <a:avLst/>
          </a:prstGeom>
          <a:noFill/>
        </p:spPr>
      </p:pic>
      <p:pic>
        <p:nvPicPr>
          <p:cNvPr id="8" name="Afbeelding 7" descr="Gezond in ...">
            <a:extLst>
              <a:ext uri="{FF2B5EF4-FFF2-40B4-BE49-F238E27FC236}">
                <a16:creationId xmlns:a16="http://schemas.microsoft.com/office/drawing/2014/main" id="{DC566385-E34B-9744-9E80-FBEB151155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7" y="6069501"/>
            <a:ext cx="1694991" cy="67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3D53102-4215-5442-8E63-CB57EDF92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294" y="6186279"/>
            <a:ext cx="2066573" cy="44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6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7ACAAA0-40CA-0045-B96B-066E2C689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51" y="1479216"/>
            <a:ext cx="9196407" cy="5174273"/>
          </a:xfrm>
          <a:prstGeom prst="rect">
            <a:avLst/>
          </a:prstGeom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D94F634D-7C49-B74F-9ED4-F260AC82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19" y="75437"/>
            <a:ext cx="8229600" cy="1143000"/>
          </a:xfrm>
        </p:spPr>
        <p:txBody>
          <a:bodyPr>
            <a:normAutofit/>
          </a:bodyPr>
          <a:lstStyle/>
          <a:p>
            <a:r>
              <a:rPr lang="nl-NL" sz="2800" dirty="0">
                <a:cs typeface="Segoe UI Light" panose="020B0502040204020203" pitchFamily="34" charset="0"/>
              </a:rPr>
              <a:t>Tenderprocedure NPD-Strook Overvecht</a:t>
            </a:r>
            <a:br>
              <a:rPr lang="nl-NL" dirty="0">
                <a:cs typeface="Segoe UI Light" panose="020B0502040204020203" pitchFamily="34" charset="0"/>
              </a:rPr>
            </a:br>
            <a:r>
              <a:rPr lang="nl-NL" sz="2200" dirty="0">
                <a:cs typeface="Segoe UI Light" panose="020B0502040204020203" pitchFamily="34" charset="0"/>
              </a:rPr>
              <a:t>(</a:t>
            </a:r>
            <a:r>
              <a:rPr lang="nl-NL" sz="2200" dirty="0"/>
              <a:t>Jacomijn Baart en Martin </a:t>
            </a:r>
            <a:r>
              <a:rPr lang="nl-NL" sz="2200" dirty="0" err="1"/>
              <a:t>Chaigneau</a:t>
            </a:r>
            <a:r>
              <a:rPr lang="nl-NL" sz="2200" dirty="0">
                <a:cs typeface="Segoe UI Light" panose="020B0502040204020203" pitchFamily="34" charset="0"/>
              </a:rPr>
              <a:t>– Gemeente Utrecht)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11FE603-58DF-E24C-A2A7-1419FB279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9716"/>
            <a:ext cx="1342161" cy="7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4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D94F634D-7C49-B74F-9ED4-F260AC82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19" y="75437"/>
            <a:ext cx="8229600" cy="1143000"/>
          </a:xfrm>
        </p:spPr>
        <p:txBody>
          <a:bodyPr>
            <a:normAutofit/>
          </a:bodyPr>
          <a:lstStyle/>
          <a:p>
            <a:r>
              <a:rPr lang="nl-NL" altLang="nl-NL" sz="2800" dirty="0"/>
              <a:t>Dilemma groen vs. sociale huur</a:t>
            </a:r>
            <a:br>
              <a:rPr lang="nl-NL" dirty="0">
                <a:cs typeface="Segoe UI Light" panose="020B0502040204020203" pitchFamily="34" charset="0"/>
              </a:rPr>
            </a:br>
            <a:r>
              <a:rPr lang="nl-NL" sz="2200" dirty="0">
                <a:cs typeface="Segoe UI Light" panose="020B0502040204020203" pitchFamily="34" charset="0"/>
              </a:rPr>
              <a:t>(</a:t>
            </a:r>
            <a:r>
              <a:rPr lang="nl-NL" sz="2200" dirty="0"/>
              <a:t>Jacomijn Baart en Martin </a:t>
            </a:r>
            <a:r>
              <a:rPr lang="nl-NL" sz="2200" dirty="0" err="1"/>
              <a:t>Chaigneau</a:t>
            </a:r>
            <a:r>
              <a:rPr lang="nl-NL" sz="2200" dirty="0">
                <a:cs typeface="Segoe UI Light" panose="020B0502040204020203" pitchFamily="34" charset="0"/>
              </a:rPr>
              <a:t>– Gemeente Utrecht)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2032AF-C685-E94A-9002-61CF868CB1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4" b="-17717"/>
          <a:stretch/>
        </p:blipFill>
        <p:spPr>
          <a:xfrm>
            <a:off x="2453088" y="1661531"/>
            <a:ext cx="9497670" cy="626793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91BA0E0-3164-514A-B0A9-8CAC3F55E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9716"/>
            <a:ext cx="1342161" cy="7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5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3">
            <a:extLst>
              <a:ext uri="{FF2B5EF4-FFF2-40B4-BE49-F238E27FC236}">
                <a16:creationId xmlns:a16="http://schemas.microsoft.com/office/drawing/2014/main" id="{127B5846-25C2-B445-80CE-4870D190159B}"/>
              </a:ext>
            </a:extLst>
          </p:cNvPr>
          <p:cNvSpPr txBox="1">
            <a:spLocks/>
          </p:cNvSpPr>
          <p:nvPr/>
        </p:nvSpPr>
        <p:spPr>
          <a:xfrm>
            <a:off x="429949" y="15151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>
                <a:cs typeface="Segoe UI Light" panose="020B0502040204020203" pitchFamily="34" charset="0"/>
              </a:rPr>
              <a:t>Vragen</a:t>
            </a:r>
            <a:endParaRPr lang="nl-NL" sz="2200" dirty="0">
              <a:cs typeface="Segoe UI Light" panose="020B0502040204020203" pitchFamily="34" charset="0"/>
            </a:endParaRPr>
          </a:p>
        </p:txBody>
      </p:sp>
      <p:sp>
        <p:nvSpPr>
          <p:cNvPr id="12" name="Tijdelijke aanduiding voor inhoud 4">
            <a:extLst>
              <a:ext uri="{FF2B5EF4-FFF2-40B4-BE49-F238E27FC236}">
                <a16:creationId xmlns:a16="http://schemas.microsoft.com/office/drawing/2014/main" id="{DA19CA97-4501-C946-8A49-02E7E98BF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948" y="2658157"/>
            <a:ext cx="9918383" cy="2684685"/>
          </a:xfrm>
        </p:spPr>
        <p:txBody>
          <a:bodyPr>
            <a:normAutofit/>
          </a:bodyPr>
          <a:lstStyle/>
          <a:p>
            <a:r>
              <a:rPr lang="nl-NL" sz="1600" dirty="0">
                <a:latin typeface="+mj-lt"/>
              </a:rPr>
              <a:t>Komt u in uw werk dergelijke </a:t>
            </a:r>
            <a:r>
              <a:rPr lang="nl-NL" sz="1600" u="sng" dirty="0">
                <a:latin typeface="+mj-lt"/>
              </a:rPr>
              <a:t>gezondheidsdilemma’s</a:t>
            </a:r>
            <a:r>
              <a:rPr lang="nl-NL" sz="1600" dirty="0">
                <a:latin typeface="+mj-lt"/>
              </a:rPr>
              <a:t> tegen en hoe gaat u daar mee om?</a:t>
            </a:r>
          </a:p>
          <a:p>
            <a:pPr lvl="1"/>
            <a:r>
              <a:rPr lang="nl-NL" sz="1600" dirty="0">
                <a:latin typeface="+mj-lt"/>
              </a:rPr>
              <a:t>Vervolgvraag: Hoe kom je met elkaar tot een gedragen </a:t>
            </a:r>
            <a:r>
              <a:rPr lang="nl-NL" sz="1600" u="sng" dirty="0">
                <a:latin typeface="+mj-lt"/>
              </a:rPr>
              <a:t>oplossing</a:t>
            </a:r>
            <a:r>
              <a:rPr lang="nl-NL" sz="1600" dirty="0">
                <a:latin typeface="+mj-lt"/>
              </a:rPr>
              <a:t>?</a:t>
            </a:r>
          </a:p>
          <a:p>
            <a:r>
              <a:rPr lang="nl-NL" sz="1600" dirty="0">
                <a:latin typeface="+mj-lt"/>
              </a:rPr>
              <a:t>Hoe betrekt u in </a:t>
            </a:r>
            <a:r>
              <a:rPr lang="nl-NL" sz="1600" u="sng" dirty="0">
                <a:latin typeface="+mj-lt"/>
              </a:rPr>
              <a:t>ruimtelijke projecten </a:t>
            </a:r>
            <a:r>
              <a:rPr lang="nl-NL" sz="1600" dirty="0">
                <a:latin typeface="+mj-lt"/>
              </a:rPr>
              <a:t>het belang van gezondheid?</a:t>
            </a:r>
          </a:p>
          <a:p>
            <a:pPr lvl="1"/>
            <a:r>
              <a:rPr lang="nl-NL" sz="1600" dirty="0">
                <a:latin typeface="+mj-lt"/>
              </a:rPr>
              <a:t>Vervolgvraag/ophelderingsvraag: Bedenkt u bijvoorbeeld zelf hoe het gezondheidsbelang dient te worden gewaarborgd of schakelt u gezondheidsadvisering in?</a:t>
            </a:r>
          </a:p>
          <a:p>
            <a:r>
              <a:rPr lang="nl-NL" sz="1600" dirty="0">
                <a:latin typeface="+mj-lt"/>
              </a:rPr>
              <a:t>Hoe zorg je ervoor dat er </a:t>
            </a:r>
            <a:r>
              <a:rPr lang="nl-NL" sz="1600" u="sng" dirty="0">
                <a:latin typeface="+mj-lt"/>
              </a:rPr>
              <a:t>inclusief</a:t>
            </a:r>
            <a:r>
              <a:rPr lang="nl-NL" sz="1600" dirty="0">
                <a:latin typeface="+mj-lt"/>
              </a:rPr>
              <a:t> over gezondheid wordt gedacht?</a:t>
            </a:r>
          </a:p>
          <a:p>
            <a:r>
              <a:rPr lang="nl-NL" sz="1600" dirty="0">
                <a:latin typeface="+mj-lt"/>
              </a:rPr>
              <a:t>Hoe geef jij de </a:t>
            </a:r>
            <a:r>
              <a:rPr lang="nl-NL" sz="1600" u="sng" dirty="0">
                <a:latin typeface="+mj-lt"/>
              </a:rPr>
              <a:t>opdracht</a:t>
            </a:r>
            <a:r>
              <a:rPr lang="nl-NL" sz="1600" dirty="0">
                <a:latin typeface="+mj-lt"/>
              </a:rPr>
              <a:t> om gezondheid een plek te geven?</a:t>
            </a:r>
          </a:p>
          <a:p>
            <a:r>
              <a:rPr lang="nl-NL" sz="1600" dirty="0">
                <a:latin typeface="+mj-lt"/>
              </a:rPr>
              <a:t>Hoe vul jij gezondheid in in je eigen </a:t>
            </a:r>
            <a:r>
              <a:rPr lang="nl-NL" sz="1600" u="sng" dirty="0">
                <a:latin typeface="+mj-lt"/>
              </a:rPr>
              <a:t>project</a:t>
            </a:r>
            <a:r>
              <a:rPr lang="nl-NL" sz="1600" dirty="0">
                <a:latin typeface="+mj-lt"/>
              </a:rPr>
              <a:t>?</a:t>
            </a:r>
          </a:p>
          <a:p>
            <a:pPr lvl="1"/>
            <a:endParaRPr lang="nl-NL" sz="1600" dirty="0">
              <a:latin typeface="+mj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640E2E-238C-1645-898D-19B63AF42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5" y="5910146"/>
            <a:ext cx="905013" cy="8190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4D3A680-05D7-8E49-AFA1-5340E6BA3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813" y="6186279"/>
            <a:ext cx="2066573" cy="447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3EF1893-3F73-224F-A64A-49C44FD1D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462" y="5998248"/>
            <a:ext cx="1342161" cy="7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9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3">
            <a:extLst>
              <a:ext uri="{FF2B5EF4-FFF2-40B4-BE49-F238E27FC236}">
                <a16:creationId xmlns:a16="http://schemas.microsoft.com/office/drawing/2014/main" id="{127B5846-25C2-B445-80CE-4870D190159B}"/>
              </a:ext>
            </a:extLst>
          </p:cNvPr>
          <p:cNvSpPr txBox="1">
            <a:spLocks/>
          </p:cNvSpPr>
          <p:nvPr/>
        </p:nvSpPr>
        <p:spPr>
          <a:xfrm>
            <a:off x="429949" y="15151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>
                <a:cs typeface="Segoe UI Light" panose="020B0502040204020203" pitchFamily="34" charset="0"/>
              </a:rPr>
              <a:t>Stellingen</a:t>
            </a:r>
            <a:endParaRPr lang="nl-NL" sz="2200" dirty="0">
              <a:cs typeface="Segoe UI Light" panose="020B0502040204020203" pitchFamily="34" charset="0"/>
            </a:endParaRPr>
          </a:p>
        </p:txBody>
      </p:sp>
      <p:sp>
        <p:nvSpPr>
          <p:cNvPr id="12" name="Tijdelijke aanduiding voor inhoud 4">
            <a:extLst>
              <a:ext uri="{FF2B5EF4-FFF2-40B4-BE49-F238E27FC236}">
                <a16:creationId xmlns:a16="http://schemas.microsoft.com/office/drawing/2014/main" id="{DA19CA97-4501-C946-8A49-02E7E98BF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949" y="3313563"/>
            <a:ext cx="6624736" cy="202927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300" dirty="0">
                <a:latin typeface="+mj-lt"/>
              </a:rPr>
              <a:t>'Economie ligt altijd boven, en gezondheid onderop!?'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300" dirty="0">
                <a:latin typeface="+mj-lt"/>
              </a:rPr>
              <a:t>'Bestuurders willen herkozen worden en de leefomgeving helpt daarbij niet!?’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300" dirty="0">
                <a:latin typeface="+mj-lt"/>
              </a:rPr>
              <a:t>‘Zorg dat er inclusief over gezondheid wordt nagedacht’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300" dirty="0">
                <a:latin typeface="+mj-lt"/>
              </a:rPr>
              <a:t>‘Pak het momentum’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300" dirty="0">
                <a:latin typeface="+mj-lt"/>
              </a:rPr>
              <a:t>‘Goed opdrachtgeverschap en randvoorwaarden’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300" dirty="0">
                <a:latin typeface="+mj-lt"/>
              </a:rPr>
              <a:t>‘Geef bewoners en gebruikers een rol en inbreng (eigenaarschap)’</a:t>
            </a:r>
          </a:p>
          <a:p>
            <a:pPr marL="514350" indent="-514350">
              <a:buFont typeface="+mj-lt"/>
              <a:buAutoNum type="arabicPeriod"/>
            </a:pPr>
            <a:endParaRPr lang="nl-NL" sz="1600" dirty="0">
              <a:latin typeface="+mj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35D3EB-32C9-5E49-B3BD-717955991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5" y="5910146"/>
            <a:ext cx="905013" cy="81909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8A257C5-BCCF-BB43-BA54-8437AEE5D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813" y="6186279"/>
            <a:ext cx="2066573" cy="4477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33013E0-DB0E-7747-A605-67DAEEF56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462" y="5998248"/>
            <a:ext cx="1342161" cy="7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25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{54C965F0-FC58-234E-A332-131201E08DB9}tf10001071</Template>
  <TotalTime>278</TotalTime>
  <Words>209</Words>
  <Application>Microsoft Macintosh PowerPoint</Application>
  <PresentationFormat>Breedbeeld</PresentationFormat>
  <Paragraphs>33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Break-out Sessie 2: Gezonde stedelijke gebieden Sprekers: Leendert van Bree, Jacomijn Baart, Annette Duivenvoorden en Martin Chaigneau Moderator: Inge Janse</vt:lpstr>
      <vt:lpstr>Gezonde leefomgeving en toekomst (Leendert van Bree - LvB)</vt:lpstr>
      <vt:lpstr>Drie strategieën gezondheid en ruimte (Annette Duivenvoorden – Platform 31)</vt:lpstr>
      <vt:lpstr>Tenderprocedure NPD-Strook Overvecht (Jacomijn Baart en Martin Chaigneau– Gemeente Utrecht)</vt:lpstr>
      <vt:lpstr>Dilemma groen vs. sociale huur (Jacomijn Baart en Martin Chaigneau– Gemeente Utrecht)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Break-out Sessie 2: Gezonde stedelijke gebieden</dc:title>
  <dc:creator>J. Kramer</dc:creator>
  <cp:lastModifiedBy>J. Kramer</cp:lastModifiedBy>
  <cp:revision>21</cp:revision>
  <dcterms:created xsi:type="dcterms:W3CDTF">2019-09-23T08:55:58Z</dcterms:created>
  <dcterms:modified xsi:type="dcterms:W3CDTF">2019-09-24T10:06:22Z</dcterms:modified>
</cp:coreProperties>
</file>