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85" r:id="rId2"/>
    <p:sldId id="286" r:id="rId3"/>
    <p:sldId id="334" r:id="rId4"/>
    <p:sldId id="312" r:id="rId5"/>
    <p:sldId id="313" r:id="rId6"/>
    <p:sldId id="314" r:id="rId7"/>
    <p:sldId id="315" r:id="rId8"/>
    <p:sldId id="317" r:id="rId9"/>
    <p:sldId id="284" r:id="rId10"/>
    <p:sldId id="316" r:id="rId11"/>
    <p:sldId id="281" r:id="rId12"/>
    <p:sldId id="318" r:id="rId13"/>
    <p:sldId id="320" r:id="rId14"/>
    <p:sldId id="321" r:id="rId15"/>
    <p:sldId id="322" r:id="rId16"/>
    <p:sldId id="323" r:id="rId17"/>
    <p:sldId id="324" r:id="rId18"/>
    <p:sldId id="325" r:id="rId19"/>
    <p:sldId id="326" r:id="rId20"/>
    <p:sldId id="327" r:id="rId21"/>
    <p:sldId id="328" r:id="rId22"/>
    <p:sldId id="329" r:id="rId23"/>
    <p:sldId id="294" r:id="rId24"/>
    <p:sldId id="297" r:id="rId25"/>
    <p:sldId id="298" r:id="rId26"/>
    <p:sldId id="299" r:id="rId27"/>
    <p:sldId id="300" r:id="rId28"/>
    <p:sldId id="309" r:id="rId29"/>
    <p:sldId id="330" r:id="rId30"/>
    <p:sldId id="331" r:id="rId31"/>
    <p:sldId id="295" r:id="rId32"/>
    <p:sldId id="301" r:id="rId33"/>
    <p:sldId id="310" r:id="rId34"/>
    <p:sldId id="332" r:id="rId35"/>
    <p:sldId id="333" r:id="rId36"/>
    <p:sldId id="296" r:id="rId37"/>
    <p:sldId id="311" r:id="rId38"/>
    <p:sldId id="308" r:id="rId39"/>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ewraj, ND (Niraj)" initials="SN(" lastIdx="1" clrIdx="0">
    <p:extLst>
      <p:ext uri="{19B8F6BF-5375-455C-9EA6-DF929625EA0E}">
        <p15:presenceInfo xmlns:p15="http://schemas.microsoft.com/office/powerpoint/2012/main" userId="S-1-5-21-3765164739-131392517-3789888287-417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D9D0"/>
    <a:srgbClr val="D295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143" autoAdjust="0"/>
    <p:restoredTop sz="94660"/>
  </p:normalViewPr>
  <p:slideViewPr>
    <p:cSldViewPr snapToGrid="0">
      <p:cViewPr>
        <p:scale>
          <a:sx n="75" d="100"/>
          <a:sy n="75" d="100"/>
        </p:scale>
        <p:origin x="108" y="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3B1C43-6CBB-46FD-BF49-DF904021BF1F}" type="datetimeFigureOut">
              <a:rPr lang="nl-NL" smtClean="0"/>
              <a:t>23-9-2019</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D9C8DD-44A3-4761-8C1B-D7C958BC99C1}" type="slidenum">
              <a:rPr lang="nl-NL" smtClean="0"/>
              <a:t>‹nr.›</a:t>
            </a:fld>
            <a:endParaRPr lang="nl-NL"/>
          </a:p>
        </p:txBody>
      </p:sp>
    </p:spTree>
    <p:extLst>
      <p:ext uri="{BB962C8B-B14F-4D97-AF65-F5344CB8AC3E}">
        <p14:creationId xmlns:p14="http://schemas.microsoft.com/office/powerpoint/2010/main" val="29737264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smtClean="0">
                <a:solidFill>
                  <a:srgbClr val="FF0000"/>
                </a:solidFill>
              </a:rPr>
              <a:t>De stad is nu eenmaal een plek vol contrast met diverse mensen, nu, </a:t>
            </a:r>
            <a:r>
              <a:rPr lang="nl-NL" dirty="0" err="1" smtClean="0">
                <a:solidFill>
                  <a:srgbClr val="FF0000"/>
                </a:solidFill>
              </a:rPr>
              <a:t>atijd</a:t>
            </a:r>
            <a:r>
              <a:rPr lang="nl-NL" dirty="0" smtClean="0">
                <a:solidFill>
                  <a:srgbClr val="FF0000"/>
                </a:solidFill>
              </a:rPr>
              <a:t> al geweest en zal ook zo blijven</a:t>
            </a:r>
          </a:p>
          <a:p>
            <a:endParaRPr lang="nl-NL" dirty="0"/>
          </a:p>
        </p:txBody>
      </p:sp>
      <p:sp>
        <p:nvSpPr>
          <p:cNvPr id="4" name="Tijdelijke aanduiding voor dianummer 3"/>
          <p:cNvSpPr>
            <a:spLocks noGrp="1"/>
          </p:cNvSpPr>
          <p:nvPr>
            <p:ph type="sldNum" sz="quarter" idx="10"/>
          </p:nvPr>
        </p:nvSpPr>
        <p:spPr/>
        <p:txBody>
          <a:bodyPr/>
          <a:lstStyle/>
          <a:p>
            <a:fld id="{73D9C8DD-44A3-4761-8C1B-D7C958BC99C1}" type="slidenum">
              <a:rPr lang="nl-NL" smtClean="0"/>
              <a:t>7</a:t>
            </a:fld>
            <a:endParaRPr lang="nl-NL"/>
          </a:p>
        </p:txBody>
      </p:sp>
    </p:spTree>
    <p:extLst>
      <p:ext uri="{BB962C8B-B14F-4D97-AF65-F5344CB8AC3E}">
        <p14:creationId xmlns:p14="http://schemas.microsoft.com/office/powerpoint/2010/main" val="315540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smtClean="0">
                <a:solidFill>
                  <a:srgbClr val="FF0000"/>
                </a:solidFill>
              </a:rPr>
              <a:t>Hoe geef je dan toch vorm aan een inclusieve stad?</a:t>
            </a:r>
          </a:p>
          <a:p>
            <a:endParaRPr lang="nl-NL" dirty="0"/>
          </a:p>
        </p:txBody>
      </p:sp>
      <p:sp>
        <p:nvSpPr>
          <p:cNvPr id="4" name="Tijdelijke aanduiding voor dianummer 3"/>
          <p:cNvSpPr>
            <a:spLocks noGrp="1"/>
          </p:cNvSpPr>
          <p:nvPr>
            <p:ph type="sldNum" sz="quarter" idx="10"/>
          </p:nvPr>
        </p:nvSpPr>
        <p:spPr/>
        <p:txBody>
          <a:bodyPr/>
          <a:lstStyle/>
          <a:p>
            <a:fld id="{73D9C8DD-44A3-4761-8C1B-D7C958BC99C1}" type="slidenum">
              <a:rPr lang="nl-NL" smtClean="0"/>
              <a:t>10</a:t>
            </a:fld>
            <a:endParaRPr lang="nl-NL"/>
          </a:p>
        </p:txBody>
      </p:sp>
    </p:spTree>
    <p:extLst>
      <p:ext uri="{BB962C8B-B14F-4D97-AF65-F5344CB8AC3E}">
        <p14:creationId xmlns:p14="http://schemas.microsoft.com/office/powerpoint/2010/main" val="26642643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smtClean="0"/>
              <a:t>Klik om de stijl te bewerken</a:t>
            </a:r>
            <a:endParaRPr lang="nl-NL"/>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smtClean="0"/>
              <a:t>Klik om de ondertitelstijl van het model te bewerken</a:t>
            </a:r>
            <a:endParaRPr lang="nl-NL"/>
          </a:p>
        </p:txBody>
      </p:sp>
      <p:sp>
        <p:nvSpPr>
          <p:cNvPr id="4" name="Tijdelijke aanduiding voor datum 3"/>
          <p:cNvSpPr>
            <a:spLocks noGrp="1"/>
          </p:cNvSpPr>
          <p:nvPr>
            <p:ph type="dt" sz="half" idx="10"/>
          </p:nvPr>
        </p:nvSpPr>
        <p:spPr/>
        <p:txBody>
          <a:bodyPr/>
          <a:lstStyle/>
          <a:p>
            <a:fld id="{21987BA1-3D75-41CE-8F1C-A51DAC152D92}" type="datetimeFigureOut">
              <a:rPr lang="nl-NL" smtClean="0"/>
              <a:t>23-9-2019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23F51D7B-5F30-4EB2-941B-6DA6853A8C5C}" type="slidenum">
              <a:rPr lang="nl-NL" smtClean="0"/>
              <a:t>‹nr.›</a:t>
            </a:fld>
            <a:endParaRPr lang="nl-NL"/>
          </a:p>
        </p:txBody>
      </p:sp>
    </p:spTree>
    <p:extLst>
      <p:ext uri="{BB962C8B-B14F-4D97-AF65-F5344CB8AC3E}">
        <p14:creationId xmlns:p14="http://schemas.microsoft.com/office/powerpoint/2010/main" val="12121548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21987BA1-3D75-41CE-8F1C-A51DAC152D92}" type="datetimeFigureOut">
              <a:rPr lang="nl-NL" smtClean="0"/>
              <a:t>23-9-2019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23F51D7B-5F30-4EB2-941B-6DA6853A8C5C}" type="slidenum">
              <a:rPr lang="nl-NL" smtClean="0"/>
              <a:t>‹nr.›</a:t>
            </a:fld>
            <a:endParaRPr lang="nl-NL"/>
          </a:p>
        </p:txBody>
      </p:sp>
    </p:spTree>
    <p:extLst>
      <p:ext uri="{BB962C8B-B14F-4D97-AF65-F5344CB8AC3E}">
        <p14:creationId xmlns:p14="http://schemas.microsoft.com/office/powerpoint/2010/main" val="7410138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21987BA1-3D75-41CE-8F1C-A51DAC152D92}" type="datetimeFigureOut">
              <a:rPr lang="nl-NL" smtClean="0"/>
              <a:t>23-9-2019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23F51D7B-5F30-4EB2-941B-6DA6853A8C5C}" type="slidenum">
              <a:rPr lang="nl-NL" smtClean="0"/>
              <a:t>‹nr.›</a:t>
            </a:fld>
            <a:endParaRPr lang="nl-NL"/>
          </a:p>
        </p:txBody>
      </p:sp>
    </p:spTree>
    <p:extLst>
      <p:ext uri="{BB962C8B-B14F-4D97-AF65-F5344CB8AC3E}">
        <p14:creationId xmlns:p14="http://schemas.microsoft.com/office/powerpoint/2010/main" val="30530097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21987BA1-3D75-41CE-8F1C-A51DAC152D92}" type="datetimeFigureOut">
              <a:rPr lang="nl-NL" smtClean="0"/>
              <a:t>23-9-2019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23F51D7B-5F30-4EB2-941B-6DA6853A8C5C}" type="slidenum">
              <a:rPr lang="nl-NL" smtClean="0"/>
              <a:t>‹nr.›</a:t>
            </a:fld>
            <a:endParaRPr lang="nl-NL"/>
          </a:p>
        </p:txBody>
      </p:sp>
    </p:spTree>
    <p:extLst>
      <p:ext uri="{BB962C8B-B14F-4D97-AF65-F5344CB8AC3E}">
        <p14:creationId xmlns:p14="http://schemas.microsoft.com/office/powerpoint/2010/main" val="20940917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smtClean="0"/>
              <a:t>Klik om de stijl te bewerken</a:t>
            </a:r>
            <a:endParaRPr lang="nl-NL"/>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smtClean="0"/>
              <a:t>Tekststijl van het model bewerken</a:t>
            </a:r>
          </a:p>
        </p:txBody>
      </p:sp>
      <p:sp>
        <p:nvSpPr>
          <p:cNvPr id="4" name="Tijdelijke aanduiding voor datum 3"/>
          <p:cNvSpPr>
            <a:spLocks noGrp="1"/>
          </p:cNvSpPr>
          <p:nvPr>
            <p:ph type="dt" sz="half" idx="10"/>
          </p:nvPr>
        </p:nvSpPr>
        <p:spPr/>
        <p:txBody>
          <a:bodyPr/>
          <a:lstStyle/>
          <a:p>
            <a:fld id="{21987BA1-3D75-41CE-8F1C-A51DAC152D92}" type="datetimeFigureOut">
              <a:rPr lang="nl-NL" smtClean="0"/>
              <a:t>23-9-2019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23F51D7B-5F30-4EB2-941B-6DA6853A8C5C}" type="slidenum">
              <a:rPr lang="nl-NL" smtClean="0"/>
              <a:t>‹nr.›</a:t>
            </a:fld>
            <a:endParaRPr lang="nl-NL"/>
          </a:p>
        </p:txBody>
      </p:sp>
    </p:spTree>
    <p:extLst>
      <p:ext uri="{BB962C8B-B14F-4D97-AF65-F5344CB8AC3E}">
        <p14:creationId xmlns:p14="http://schemas.microsoft.com/office/powerpoint/2010/main" val="11347790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838200" y="1825625"/>
            <a:ext cx="5181600" cy="4351338"/>
          </a:xfrm>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6172200" y="1825625"/>
            <a:ext cx="5181600" cy="4351338"/>
          </a:xfrm>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datum 4"/>
          <p:cNvSpPr>
            <a:spLocks noGrp="1"/>
          </p:cNvSpPr>
          <p:nvPr>
            <p:ph type="dt" sz="half" idx="10"/>
          </p:nvPr>
        </p:nvSpPr>
        <p:spPr/>
        <p:txBody>
          <a:bodyPr/>
          <a:lstStyle/>
          <a:p>
            <a:fld id="{21987BA1-3D75-41CE-8F1C-A51DAC152D92}" type="datetimeFigureOut">
              <a:rPr lang="nl-NL" smtClean="0"/>
              <a:t>23-9-2019</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23F51D7B-5F30-4EB2-941B-6DA6853A8C5C}" type="slidenum">
              <a:rPr lang="nl-NL" smtClean="0"/>
              <a:t>‹nr.›</a:t>
            </a:fld>
            <a:endParaRPr lang="nl-NL"/>
          </a:p>
        </p:txBody>
      </p:sp>
    </p:spTree>
    <p:extLst>
      <p:ext uri="{BB962C8B-B14F-4D97-AF65-F5344CB8AC3E}">
        <p14:creationId xmlns:p14="http://schemas.microsoft.com/office/powerpoint/2010/main" val="34054116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smtClean="0"/>
              <a:t>Klik om de stijl te bewerken</a:t>
            </a:r>
            <a:endParaRPr lang="nl-NL"/>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Tekststijl van het model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Tekststijl van het model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Tijdelijke aanduiding voor datum 6"/>
          <p:cNvSpPr>
            <a:spLocks noGrp="1"/>
          </p:cNvSpPr>
          <p:nvPr>
            <p:ph type="dt" sz="half" idx="10"/>
          </p:nvPr>
        </p:nvSpPr>
        <p:spPr/>
        <p:txBody>
          <a:bodyPr/>
          <a:lstStyle/>
          <a:p>
            <a:fld id="{21987BA1-3D75-41CE-8F1C-A51DAC152D92}" type="datetimeFigureOut">
              <a:rPr lang="nl-NL" smtClean="0"/>
              <a:t>23-9-2019</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23F51D7B-5F30-4EB2-941B-6DA6853A8C5C}" type="slidenum">
              <a:rPr lang="nl-NL" smtClean="0"/>
              <a:t>‹nr.›</a:t>
            </a:fld>
            <a:endParaRPr lang="nl-NL"/>
          </a:p>
        </p:txBody>
      </p:sp>
    </p:spTree>
    <p:extLst>
      <p:ext uri="{BB962C8B-B14F-4D97-AF65-F5344CB8AC3E}">
        <p14:creationId xmlns:p14="http://schemas.microsoft.com/office/powerpoint/2010/main" val="11266296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datum 2"/>
          <p:cNvSpPr>
            <a:spLocks noGrp="1"/>
          </p:cNvSpPr>
          <p:nvPr>
            <p:ph type="dt" sz="half" idx="10"/>
          </p:nvPr>
        </p:nvSpPr>
        <p:spPr/>
        <p:txBody>
          <a:bodyPr/>
          <a:lstStyle/>
          <a:p>
            <a:fld id="{21987BA1-3D75-41CE-8F1C-A51DAC152D92}" type="datetimeFigureOut">
              <a:rPr lang="nl-NL" smtClean="0"/>
              <a:t>23-9-2019</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23F51D7B-5F30-4EB2-941B-6DA6853A8C5C}" type="slidenum">
              <a:rPr lang="nl-NL" smtClean="0"/>
              <a:t>‹nr.›</a:t>
            </a:fld>
            <a:endParaRPr lang="nl-NL"/>
          </a:p>
        </p:txBody>
      </p:sp>
    </p:spTree>
    <p:extLst>
      <p:ext uri="{BB962C8B-B14F-4D97-AF65-F5344CB8AC3E}">
        <p14:creationId xmlns:p14="http://schemas.microsoft.com/office/powerpoint/2010/main" val="4089024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21987BA1-3D75-41CE-8F1C-A51DAC152D92}" type="datetimeFigureOut">
              <a:rPr lang="nl-NL" smtClean="0"/>
              <a:t>23-9-2019</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23F51D7B-5F30-4EB2-941B-6DA6853A8C5C}" type="slidenum">
              <a:rPr lang="nl-NL" smtClean="0"/>
              <a:t>‹nr.›</a:t>
            </a:fld>
            <a:endParaRPr lang="nl-NL"/>
          </a:p>
        </p:txBody>
      </p:sp>
    </p:spTree>
    <p:extLst>
      <p:ext uri="{BB962C8B-B14F-4D97-AF65-F5344CB8AC3E}">
        <p14:creationId xmlns:p14="http://schemas.microsoft.com/office/powerpoint/2010/main" val="28233823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smtClean="0"/>
              <a:t>Klik om de stijl te bewerken</a:t>
            </a:r>
            <a:endParaRPr lang="nl-NL"/>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Tekststijl van het model bewerken</a:t>
            </a:r>
          </a:p>
        </p:txBody>
      </p:sp>
      <p:sp>
        <p:nvSpPr>
          <p:cNvPr id="5" name="Tijdelijke aanduiding voor datum 4"/>
          <p:cNvSpPr>
            <a:spLocks noGrp="1"/>
          </p:cNvSpPr>
          <p:nvPr>
            <p:ph type="dt" sz="half" idx="10"/>
          </p:nvPr>
        </p:nvSpPr>
        <p:spPr/>
        <p:txBody>
          <a:bodyPr/>
          <a:lstStyle/>
          <a:p>
            <a:fld id="{21987BA1-3D75-41CE-8F1C-A51DAC152D92}" type="datetimeFigureOut">
              <a:rPr lang="nl-NL" smtClean="0"/>
              <a:t>23-9-2019</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23F51D7B-5F30-4EB2-941B-6DA6853A8C5C}" type="slidenum">
              <a:rPr lang="nl-NL" smtClean="0"/>
              <a:t>‹nr.›</a:t>
            </a:fld>
            <a:endParaRPr lang="nl-NL"/>
          </a:p>
        </p:txBody>
      </p:sp>
    </p:spTree>
    <p:extLst>
      <p:ext uri="{BB962C8B-B14F-4D97-AF65-F5344CB8AC3E}">
        <p14:creationId xmlns:p14="http://schemas.microsoft.com/office/powerpoint/2010/main" val="988828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smtClean="0"/>
              <a:t>Klik om de stijl te bewerken</a:t>
            </a:r>
            <a:endParaRPr lang="nl-NL"/>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Tekststijl van het model bewerken</a:t>
            </a:r>
          </a:p>
        </p:txBody>
      </p:sp>
      <p:sp>
        <p:nvSpPr>
          <p:cNvPr id="5" name="Tijdelijke aanduiding voor datum 4"/>
          <p:cNvSpPr>
            <a:spLocks noGrp="1"/>
          </p:cNvSpPr>
          <p:nvPr>
            <p:ph type="dt" sz="half" idx="10"/>
          </p:nvPr>
        </p:nvSpPr>
        <p:spPr/>
        <p:txBody>
          <a:bodyPr/>
          <a:lstStyle/>
          <a:p>
            <a:fld id="{21987BA1-3D75-41CE-8F1C-A51DAC152D92}" type="datetimeFigureOut">
              <a:rPr lang="nl-NL" smtClean="0"/>
              <a:t>23-9-2019</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23F51D7B-5F30-4EB2-941B-6DA6853A8C5C}" type="slidenum">
              <a:rPr lang="nl-NL" smtClean="0"/>
              <a:t>‹nr.›</a:t>
            </a:fld>
            <a:endParaRPr lang="nl-NL"/>
          </a:p>
        </p:txBody>
      </p:sp>
    </p:spTree>
    <p:extLst>
      <p:ext uri="{BB962C8B-B14F-4D97-AF65-F5344CB8AC3E}">
        <p14:creationId xmlns:p14="http://schemas.microsoft.com/office/powerpoint/2010/main" val="9647361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smtClean="0"/>
              <a:t>Klik om de stijl te bewerken</a:t>
            </a:r>
            <a:endParaRPr lang="nl-NL"/>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987BA1-3D75-41CE-8F1C-A51DAC152D92}" type="datetimeFigureOut">
              <a:rPr lang="nl-NL" smtClean="0"/>
              <a:t>23-9-2019</a:t>
            </a:fld>
            <a:endParaRPr lang="nl-NL"/>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F51D7B-5F30-4EB2-941B-6DA6853A8C5C}" type="slidenum">
              <a:rPr lang="nl-NL" smtClean="0"/>
              <a:t>‹nr.›</a:t>
            </a:fld>
            <a:endParaRPr lang="nl-NL"/>
          </a:p>
        </p:txBody>
      </p:sp>
    </p:spTree>
    <p:extLst>
      <p:ext uri="{BB962C8B-B14F-4D97-AF65-F5344CB8AC3E}">
        <p14:creationId xmlns:p14="http://schemas.microsoft.com/office/powerpoint/2010/main" val="7612602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9.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g"/><Relationship Id="rId4" Type="http://schemas.openxmlformats.org/officeDocument/2006/relationships/image" Target="../media/image20.jp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emf"/></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34.emf"/></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2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2.jpe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16.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Afbeeldingsresultaat voor diverse st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228779"/>
            <a:ext cx="12433905" cy="7023608"/>
          </a:xfrm>
          <a:prstGeom prst="rect">
            <a:avLst/>
          </a:prstGeom>
          <a:noFill/>
          <a:extLst>
            <a:ext uri="{909E8E84-426E-40DD-AFC4-6F175D3DCCD1}">
              <a14:hiddenFill xmlns:a14="http://schemas.microsoft.com/office/drawing/2010/main">
                <a:solidFill>
                  <a:srgbClr val="FFFFFF"/>
                </a:solidFill>
              </a14:hiddenFill>
            </a:ext>
          </a:extLst>
        </p:spPr>
      </p:pic>
      <p:sp>
        <p:nvSpPr>
          <p:cNvPr id="10" name="Rechthoek 9"/>
          <p:cNvSpPr/>
          <p:nvPr/>
        </p:nvSpPr>
        <p:spPr>
          <a:xfrm>
            <a:off x="602517" y="3675234"/>
            <a:ext cx="7821372" cy="1733680"/>
          </a:xfrm>
          <a:prstGeom prst="rect">
            <a:avLst/>
          </a:prstGeom>
        </p:spPr>
        <p:txBody>
          <a:bodyPr wrap="none">
            <a:spAutoFit/>
          </a:bodyPr>
          <a:lstStyle/>
          <a:p>
            <a:r>
              <a:rPr lang="nl-NL" sz="5333" dirty="0">
                <a:solidFill>
                  <a:schemeClr val="bg1"/>
                </a:solidFill>
                <a:latin typeface="Avenir LT Std 55 Roman" panose="020B0703020203020204" pitchFamily="34" charset="0"/>
              </a:rPr>
              <a:t>In 3 stappen </a:t>
            </a:r>
          </a:p>
          <a:p>
            <a:r>
              <a:rPr lang="nl-NL" sz="5333" dirty="0">
                <a:solidFill>
                  <a:schemeClr val="bg1"/>
                </a:solidFill>
                <a:latin typeface="Avenir LT Std 55 Roman" panose="020B0703020203020204" pitchFamily="34" charset="0"/>
              </a:rPr>
              <a:t>naar een inclusieve stad</a:t>
            </a:r>
            <a:endParaRPr lang="nl-NL" sz="4267" dirty="0">
              <a:solidFill>
                <a:schemeClr val="bg1"/>
              </a:solidFill>
              <a:latin typeface="Avenir LT Std 55 Roman" panose="020B0703020203020204" pitchFamily="34" charset="0"/>
            </a:endParaRPr>
          </a:p>
        </p:txBody>
      </p:sp>
      <p:grpSp>
        <p:nvGrpSpPr>
          <p:cNvPr id="3" name="Groep 2"/>
          <p:cNvGrpSpPr/>
          <p:nvPr/>
        </p:nvGrpSpPr>
        <p:grpSpPr>
          <a:xfrm>
            <a:off x="393701" y="5587640"/>
            <a:ext cx="6045199" cy="1577979"/>
            <a:chOff x="450851" y="5397140"/>
            <a:chExt cx="6540499" cy="1707267"/>
          </a:xfrm>
        </p:grpSpPr>
        <p:pic>
          <p:nvPicPr>
            <p:cNvPr id="1026" name="Picture 2" descr="Afbeeldingsresultaat voor havenstede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8549" b="30362"/>
            <a:stretch/>
          </p:blipFill>
          <p:spPr bwMode="auto">
            <a:xfrm>
              <a:off x="450851" y="5794829"/>
              <a:ext cx="2838580" cy="77706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Afbeeldingsresultaat voor bpd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1898" y="5397140"/>
              <a:ext cx="3039452" cy="170726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172805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1"/>
          <p:cNvSpPr txBox="1">
            <a:spLocks/>
          </p:cNvSpPr>
          <p:nvPr/>
        </p:nvSpPr>
        <p:spPr>
          <a:xfrm>
            <a:off x="675640" y="1377967"/>
            <a:ext cx="10678160" cy="4822048"/>
          </a:xfrm>
          <a:prstGeom prst="rect">
            <a:avLst/>
          </a:prstGeom>
        </p:spPr>
        <p:txBody>
          <a:bodyPr vert="horz" wrap="square" lIns="91440" tIns="45720" rIns="91440" bIns="45720" numCol="1"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04792" indent="-304792" algn="justLow" defTabSz="1219170">
              <a:spcAft>
                <a:spcPts val="800"/>
              </a:spcAft>
              <a:buClr>
                <a:srgbClr val="D8981F"/>
              </a:buClr>
              <a:buSzPct val="100000"/>
              <a:buFont typeface="+mj-lt"/>
              <a:buAutoNum type="arabicPeriod"/>
              <a:defRPr/>
            </a:pPr>
            <a:r>
              <a:rPr lang="nl-NL" sz="2000" dirty="0" smtClean="0">
                <a:ln w="0"/>
                <a:solidFill>
                  <a:prstClr val="black"/>
                </a:solidFill>
                <a:latin typeface="Avenir LT Std 35 Light" panose="020B0402020203020204" pitchFamily="34" charset="0"/>
              </a:rPr>
              <a:t>Werk		| </a:t>
            </a:r>
            <a:r>
              <a:rPr lang="nl-NL" sz="2000" i="1" dirty="0" smtClean="0">
                <a:ln w="0"/>
                <a:solidFill>
                  <a:prstClr val="black"/>
                </a:solidFill>
                <a:latin typeface="Avenir LT Std 35 Light" panose="020B0402020203020204" pitchFamily="34" charset="0"/>
              </a:rPr>
              <a:t>werkloosheid, inkomen en schulden, nabijheid van werk</a:t>
            </a:r>
          </a:p>
          <a:p>
            <a:pPr marL="304792" indent="-304792" algn="justLow" defTabSz="1219170">
              <a:spcAft>
                <a:spcPts val="800"/>
              </a:spcAft>
              <a:buClr>
                <a:srgbClr val="D8981F"/>
              </a:buClr>
              <a:buSzPct val="100000"/>
              <a:buFont typeface="+mj-lt"/>
              <a:buAutoNum type="arabicPeriod"/>
              <a:defRPr/>
            </a:pPr>
            <a:r>
              <a:rPr lang="nl-NL" sz="2000" dirty="0" smtClean="0">
                <a:ln w="0"/>
                <a:solidFill>
                  <a:prstClr val="black"/>
                </a:solidFill>
                <a:latin typeface="Avenir LT Std 35 Light" panose="020B0402020203020204" pitchFamily="34" charset="0"/>
              </a:rPr>
              <a:t>Wonen		| </a:t>
            </a:r>
            <a:r>
              <a:rPr lang="nl-NL" sz="2000" i="1" dirty="0" smtClean="0">
                <a:ln w="0"/>
                <a:solidFill>
                  <a:prstClr val="black"/>
                </a:solidFill>
                <a:latin typeface="Avenir LT Std 35 Light" panose="020B0402020203020204" pitchFamily="34" charset="0"/>
              </a:rPr>
              <a:t>woningaanbod, doorgroei – sociale stijgers, woonomgeving</a:t>
            </a:r>
          </a:p>
          <a:p>
            <a:pPr marL="304792" indent="-304792" algn="justLow" defTabSz="1219170">
              <a:spcAft>
                <a:spcPts val="800"/>
              </a:spcAft>
              <a:buClr>
                <a:srgbClr val="D8981F"/>
              </a:buClr>
              <a:buSzPct val="100000"/>
              <a:buFont typeface="+mj-lt"/>
              <a:buAutoNum type="arabicPeriod"/>
              <a:defRPr/>
            </a:pPr>
            <a:r>
              <a:rPr lang="nl-NL" sz="2000" dirty="0" smtClean="0">
                <a:ln w="0"/>
                <a:solidFill>
                  <a:prstClr val="black"/>
                </a:solidFill>
                <a:latin typeface="Avenir LT Std 35 Light" panose="020B0402020203020204" pitchFamily="34" charset="0"/>
              </a:rPr>
              <a:t>Zorg 		| </a:t>
            </a:r>
            <a:r>
              <a:rPr lang="nl-NL" sz="2000" i="1" dirty="0" smtClean="0">
                <a:ln w="0"/>
                <a:solidFill>
                  <a:prstClr val="black"/>
                </a:solidFill>
                <a:latin typeface="Avenir LT Std 35 Light" panose="020B0402020203020204" pitchFamily="34" charset="0"/>
              </a:rPr>
              <a:t>huisarts, apotheek, ziekenhuis, wijkzorgteams</a:t>
            </a:r>
          </a:p>
          <a:p>
            <a:pPr marL="304792" indent="-304792" algn="justLow" defTabSz="1219170">
              <a:spcAft>
                <a:spcPts val="800"/>
              </a:spcAft>
              <a:buClr>
                <a:srgbClr val="D8981F"/>
              </a:buClr>
              <a:buSzPct val="100000"/>
              <a:buFont typeface="+mj-lt"/>
              <a:buAutoNum type="arabicPeriod"/>
              <a:defRPr/>
            </a:pPr>
            <a:r>
              <a:rPr lang="nl-NL" sz="2000" dirty="0" smtClean="0">
                <a:ln w="0"/>
                <a:solidFill>
                  <a:prstClr val="black"/>
                </a:solidFill>
                <a:latin typeface="Avenir LT Std 35 Light" panose="020B0402020203020204" pitchFamily="34" charset="0"/>
              </a:rPr>
              <a:t>Veiligheid	| </a:t>
            </a:r>
            <a:r>
              <a:rPr lang="nl-NL" sz="2000" i="1" dirty="0" smtClean="0">
                <a:ln w="0"/>
                <a:solidFill>
                  <a:prstClr val="black"/>
                </a:solidFill>
                <a:latin typeface="Avenir LT Std 35 Light" panose="020B0402020203020204" pitchFamily="34" charset="0"/>
              </a:rPr>
              <a:t>leefbaarheid, </a:t>
            </a:r>
            <a:r>
              <a:rPr lang="nl-NL" sz="2000" i="1" dirty="0">
                <a:ln w="0"/>
                <a:solidFill>
                  <a:prstClr val="black"/>
                </a:solidFill>
                <a:latin typeface="Avenir LT Std 35 Light" panose="020B0402020203020204" pitchFamily="34" charset="0"/>
              </a:rPr>
              <a:t>criminaliteit, gevoel van veiligheid en schoon </a:t>
            </a:r>
          </a:p>
          <a:p>
            <a:pPr marL="304792" indent="-304792" algn="justLow" defTabSz="1219170">
              <a:spcAft>
                <a:spcPts val="800"/>
              </a:spcAft>
              <a:buClr>
                <a:srgbClr val="D8981F"/>
              </a:buClr>
              <a:buSzPct val="100000"/>
              <a:buFont typeface="+mj-lt"/>
              <a:buAutoNum type="arabicPeriod"/>
              <a:defRPr/>
            </a:pPr>
            <a:r>
              <a:rPr lang="nl-NL" sz="2000" dirty="0" smtClean="0">
                <a:ln w="0"/>
                <a:solidFill>
                  <a:prstClr val="black"/>
                </a:solidFill>
                <a:latin typeface="Avenir LT Std 35 Light" panose="020B0402020203020204" pitchFamily="34" charset="0"/>
              </a:rPr>
              <a:t>Onderwijs	| </a:t>
            </a:r>
            <a:r>
              <a:rPr lang="nl-NL" sz="2000" i="1" dirty="0" smtClean="0">
                <a:ln w="0"/>
                <a:solidFill>
                  <a:prstClr val="black"/>
                </a:solidFill>
                <a:latin typeface="Avenir LT Std 35 Light" panose="020B0402020203020204" pitchFamily="34" charset="0"/>
              </a:rPr>
              <a:t>schooluitval</a:t>
            </a:r>
            <a:r>
              <a:rPr lang="nl-NL" sz="2000" i="1" dirty="0">
                <a:ln w="0"/>
                <a:solidFill>
                  <a:prstClr val="black"/>
                </a:solidFill>
                <a:latin typeface="Avenir LT Std 35 Light" panose="020B0402020203020204" pitchFamily="34" charset="0"/>
              </a:rPr>
              <a:t>, opleidingsaanbod (HAVO/VWO), </a:t>
            </a:r>
          </a:p>
          <a:p>
            <a:pPr marL="304792" indent="-304792" algn="justLow" defTabSz="1219170">
              <a:spcAft>
                <a:spcPts val="800"/>
              </a:spcAft>
              <a:buClr>
                <a:srgbClr val="D8981F"/>
              </a:buClr>
              <a:buSzPct val="100000"/>
              <a:buFont typeface="+mj-lt"/>
              <a:buAutoNum type="arabicPeriod"/>
              <a:defRPr/>
            </a:pPr>
            <a:r>
              <a:rPr lang="nl-NL" sz="2000" dirty="0" smtClean="0">
                <a:ln w="0"/>
                <a:solidFill>
                  <a:prstClr val="black"/>
                </a:solidFill>
                <a:latin typeface="Avenir LT Std 35 Light" panose="020B0402020203020204" pitchFamily="34" charset="0"/>
              </a:rPr>
              <a:t>Toegang	| </a:t>
            </a:r>
            <a:r>
              <a:rPr lang="nl-NL" sz="2000" i="1" dirty="0" smtClean="0">
                <a:ln w="0"/>
                <a:solidFill>
                  <a:prstClr val="black"/>
                </a:solidFill>
                <a:latin typeface="Avenir LT Std 35 Light" panose="020B0402020203020204" pitchFamily="34" charset="0"/>
              </a:rPr>
              <a:t>mobiliteit, winkelaanbod, ontspanning</a:t>
            </a:r>
          </a:p>
          <a:p>
            <a:pPr marL="304792" indent="-304792" algn="justLow" defTabSz="1219170">
              <a:spcAft>
                <a:spcPts val="800"/>
              </a:spcAft>
              <a:buClr>
                <a:srgbClr val="D8981F"/>
              </a:buClr>
              <a:buSzPct val="100000"/>
              <a:buFont typeface="+mj-lt"/>
              <a:buAutoNum type="arabicPeriod"/>
              <a:defRPr/>
            </a:pPr>
            <a:endParaRPr lang="nl-NL" sz="2000" dirty="0">
              <a:ln w="0"/>
              <a:solidFill>
                <a:prstClr val="black"/>
              </a:solidFill>
              <a:latin typeface="Avenir LT Std 35 Light" panose="020B0402020203020204" pitchFamily="34" charset="0"/>
            </a:endParaRPr>
          </a:p>
        </p:txBody>
      </p:sp>
      <p:sp>
        <p:nvSpPr>
          <p:cNvPr id="5" name="Tijdelijke aanduiding voor tekst 2"/>
          <p:cNvSpPr txBox="1">
            <a:spLocks/>
          </p:cNvSpPr>
          <p:nvPr/>
        </p:nvSpPr>
        <p:spPr>
          <a:xfrm>
            <a:off x="675640" y="320680"/>
            <a:ext cx="10678160" cy="786127"/>
          </a:xfrm>
          <a:prstGeom prst="rect">
            <a:avLst/>
          </a:prstGeom>
        </p:spPr>
        <p:txBody>
          <a:bodyPr vert="horz" lIns="91440" tIns="45720" rIns="91440" bIns="45720" rtlCol="0" anchor="b">
            <a:normAutofit/>
          </a:bodyPr>
          <a:lstStyle>
            <a:lvl1pPr indent="0">
              <a:lnSpc>
                <a:spcPct val="90000"/>
              </a:lnSpc>
              <a:spcBef>
                <a:spcPts val="1000"/>
              </a:spcBef>
              <a:buFont typeface="Arial" panose="020B0604020202020204" pitchFamily="34" charset="0"/>
              <a:buNone/>
              <a:defRPr sz="1867" b="0">
                <a:latin typeface="Avenir LT Std 55 Roman" panose="020B0703020203020204" pitchFamily="34" charset="0"/>
              </a:defRPr>
            </a:lvl1pPr>
            <a:lvl2pPr marL="457189" indent="0">
              <a:lnSpc>
                <a:spcPct val="90000"/>
              </a:lnSpc>
              <a:spcBef>
                <a:spcPts val="500"/>
              </a:spcBef>
              <a:buFont typeface="Arial" panose="020B0604020202020204" pitchFamily="34" charset="0"/>
              <a:buNone/>
              <a:defRPr sz="2000" b="1"/>
            </a:lvl2pPr>
            <a:lvl3pPr marL="914377" indent="0">
              <a:lnSpc>
                <a:spcPct val="90000"/>
              </a:lnSpc>
              <a:spcBef>
                <a:spcPts val="500"/>
              </a:spcBef>
              <a:buFont typeface="Arial" panose="020B0604020202020204" pitchFamily="34" charset="0"/>
              <a:buNone/>
              <a:defRPr b="1"/>
            </a:lvl3pPr>
            <a:lvl4pPr marL="1371566" indent="0">
              <a:lnSpc>
                <a:spcPct val="90000"/>
              </a:lnSpc>
              <a:spcBef>
                <a:spcPts val="500"/>
              </a:spcBef>
              <a:buFont typeface="Arial" panose="020B0604020202020204" pitchFamily="34" charset="0"/>
              <a:buNone/>
              <a:defRPr sz="1600" b="1"/>
            </a:lvl4pPr>
            <a:lvl5pPr marL="1828754" indent="0">
              <a:lnSpc>
                <a:spcPct val="90000"/>
              </a:lnSpc>
              <a:spcBef>
                <a:spcPts val="500"/>
              </a:spcBef>
              <a:buFont typeface="Arial" panose="020B0604020202020204" pitchFamily="34" charset="0"/>
              <a:buNone/>
              <a:defRPr sz="1600" b="1"/>
            </a:lvl5pPr>
            <a:lvl6pPr marL="2285943" indent="0">
              <a:lnSpc>
                <a:spcPct val="90000"/>
              </a:lnSpc>
              <a:spcBef>
                <a:spcPts val="500"/>
              </a:spcBef>
              <a:buFont typeface="Arial" panose="020B0604020202020204" pitchFamily="34" charset="0"/>
              <a:buNone/>
              <a:defRPr sz="1600" b="1"/>
            </a:lvl6pPr>
            <a:lvl7pPr marL="2743131" indent="0">
              <a:lnSpc>
                <a:spcPct val="90000"/>
              </a:lnSpc>
              <a:spcBef>
                <a:spcPts val="500"/>
              </a:spcBef>
              <a:buFont typeface="Arial" panose="020B0604020202020204" pitchFamily="34" charset="0"/>
              <a:buNone/>
              <a:defRPr sz="1600" b="1"/>
            </a:lvl7pPr>
            <a:lvl8pPr marL="3200320" indent="0">
              <a:lnSpc>
                <a:spcPct val="90000"/>
              </a:lnSpc>
              <a:spcBef>
                <a:spcPts val="500"/>
              </a:spcBef>
              <a:buFont typeface="Arial" panose="020B0604020202020204" pitchFamily="34" charset="0"/>
              <a:buNone/>
              <a:defRPr sz="1600" b="1"/>
            </a:lvl8pPr>
            <a:lvl9pPr marL="3657509" indent="0">
              <a:lnSpc>
                <a:spcPct val="90000"/>
              </a:lnSpc>
              <a:spcBef>
                <a:spcPts val="500"/>
              </a:spcBef>
              <a:buFont typeface="Arial" panose="020B0604020202020204" pitchFamily="34" charset="0"/>
              <a:buNone/>
              <a:defRPr sz="1600" b="1"/>
            </a:lvl9pPr>
          </a:lstStyle>
          <a:p>
            <a:pPr>
              <a:lnSpc>
                <a:spcPct val="100000"/>
              </a:lnSpc>
            </a:pPr>
            <a:r>
              <a:rPr lang="nl-NL" sz="2400" dirty="0"/>
              <a:t>N</a:t>
            </a:r>
            <a:r>
              <a:rPr lang="nl-NL" sz="2400" dirty="0" smtClean="0"/>
              <a:t>ieuw perspectief op de </a:t>
            </a:r>
            <a:r>
              <a:rPr lang="nl-NL" sz="2400" dirty="0" err="1" smtClean="0"/>
              <a:t>sociaal-economische</a:t>
            </a:r>
            <a:r>
              <a:rPr lang="nl-NL" sz="2400" dirty="0" smtClean="0"/>
              <a:t> ontwikkeling 	</a:t>
            </a:r>
            <a:endParaRPr lang="nl-NL" sz="2400" dirty="0"/>
          </a:p>
        </p:txBody>
      </p:sp>
      <p:grpSp>
        <p:nvGrpSpPr>
          <p:cNvPr id="12" name="Groep 11"/>
          <p:cNvGrpSpPr/>
          <p:nvPr/>
        </p:nvGrpSpPr>
        <p:grpSpPr>
          <a:xfrm>
            <a:off x="-95250" y="5763582"/>
            <a:ext cx="5114925" cy="1212267"/>
            <a:chOff x="-95250" y="5587640"/>
            <a:chExt cx="6657975" cy="1577979"/>
          </a:xfrm>
        </p:grpSpPr>
        <p:grpSp>
          <p:nvGrpSpPr>
            <p:cNvPr id="8" name="Groep 7"/>
            <p:cNvGrpSpPr/>
            <p:nvPr/>
          </p:nvGrpSpPr>
          <p:grpSpPr>
            <a:xfrm>
              <a:off x="393701" y="5587640"/>
              <a:ext cx="6045199" cy="1577979"/>
              <a:chOff x="450851" y="5397140"/>
              <a:chExt cx="6540499" cy="1707267"/>
            </a:xfrm>
          </p:grpSpPr>
          <p:pic>
            <p:nvPicPr>
              <p:cNvPr id="9" name="Picture 2" descr="Afbeeldingsresultaat voor havenstede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8549" b="30362"/>
              <a:stretch/>
            </p:blipFill>
            <p:spPr bwMode="auto">
              <a:xfrm>
                <a:off x="450851" y="5794829"/>
                <a:ext cx="2838580" cy="77706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Afbeeldingsresultaat voor bpd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1898" y="5397140"/>
                <a:ext cx="3039452" cy="1707267"/>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Rechthoek 10"/>
            <p:cNvSpPr/>
            <p:nvPr/>
          </p:nvSpPr>
          <p:spPr>
            <a:xfrm>
              <a:off x="-95250" y="5955213"/>
              <a:ext cx="6657975" cy="1007562"/>
            </a:xfrm>
            <a:prstGeom prst="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nvGrpSpPr>
          <p:cNvPr id="2" name="Groep 1"/>
          <p:cNvGrpSpPr/>
          <p:nvPr/>
        </p:nvGrpSpPr>
        <p:grpSpPr>
          <a:xfrm>
            <a:off x="9607643" y="4205092"/>
            <a:ext cx="1701293" cy="1840874"/>
            <a:chOff x="1184275" y="1406437"/>
            <a:chExt cx="3964268" cy="4289513"/>
          </a:xfrm>
        </p:grpSpPr>
        <p:pic>
          <p:nvPicPr>
            <p:cNvPr id="13" name="Tijdelijke aanduiding voor afbeelding 3"/>
            <p:cNvPicPr>
              <a:picLocks noChangeAspect="1"/>
            </p:cNvPicPr>
            <p:nvPr/>
          </p:nvPicPr>
          <p:blipFill>
            <a:blip r:embed="rId5">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l="16453" r="16453"/>
            <a:stretch>
              <a:fillRect/>
            </a:stretch>
          </p:blipFill>
          <p:spPr>
            <a:xfrm>
              <a:off x="1184275" y="1406525"/>
              <a:ext cx="3963988" cy="4289425"/>
            </a:xfrm>
            <a:custGeom>
              <a:avLst/>
              <a:gdLst>
                <a:gd name="connsiteX0" fmla="*/ 984250 w 1968500"/>
                <a:gd name="connsiteY0" fmla="*/ 0 h 2130425"/>
                <a:gd name="connsiteX1" fmla="*/ 1203975 w 1968500"/>
                <a:gd name="connsiteY1" fmla="*/ 52481 h 2130425"/>
                <a:gd name="connsiteX2" fmla="*/ 1748684 w 1968500"/>
                <a:gd name="connsiteY2" fmla="*/ 367970 h 2130425"/>
                <a:gd name="connsiteX3" fmla="*/ 1968500 w 1968500"/>
                <a:gd name="connsiteY3" fmla="*/ 749122 h 2130425"/>
                <a:gd name="connsiteX4" fmla="*/ 1968500 w 1968500"/>
                <a:gd name="connsiteY4" fmla="*/ 1381303 h 2130425"/>
                <a:gd name="connsiteX5" fmla="*/ 1748684 w 1968500"/>
                <a:gd name="connsiteY5" fmla="*/ 1762455 h 2130425"/>
                <a:gd name="connsiteX6" fmla="*/ 1203975 w 1968500"/>
                <a:gd name="connsiteY6" fmla="*/ 2077944 h 2130425"/>
                <a:gd name="connsiteX7" fmla="*/ 764526 w 1968500"/>
                <a:gd name="connsiteY7" fmla="*/ 2077944 h 2130425"/>
                <a:gd name="connsiteX8" fmla="*/ 219816 w 1968500"/>
                <a:gd name="connsiteY8" fmla="*/ 1762455 h 2130425"/>
                <a:gd name="connsiteX9" fmla="*/ 0 w 1968500"/>
                <a:gd name="connsiteY9" fmla="*/ 1381303 h 2130425"/>
                <a:gd name="connsiteX10" fmla="*/ 0 w 1968500"/>
                <a:gd name="connsiteY10" fmla="*/ 749122 h 2130425"/>
                <a:gd name="connsiteX11" fmla="*/ 219816 w 1968500"/>
                <a:gd name="connsiteY11" fmla="*/ 367970 h 2130425"/>
                <a:gd name="connsiteX12" fmla="*/ 764526 w 1968500"/>
                <a:gd name="connsiteY12" fmla="*/ 52481 h 2130425"/>
                <a:gd name="connsiteX13" fmla="*/ 984250 w 1968500"/>
                <a:gd name="connsiteY13" fmla="*/ 0 h 213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8500" h="2130425">
                  <a:moveTo>
                    <a:pt x="984250" y="0"/>
                  </a:moveTo>
                  <a:cubicBezTo>
                    <a:pt x="1063902" y="0"/>
                    <a:pt x="1143553" y="17494"/>
                    <a:pt x="1203975" y="52481"/>
                  </a:cubicBezTo>
                  <a:lnTo>
                    <a:pt x="1748684" y="367970"/>
                  </a:lnTo>
                  <a:cubicBezTo>
                    <a:pt x="1869620" y="437945"/>
                    <a:pt x="1968500" y="609473"/>
                    <a:pt x="1968500" y="749122"/>
                  </a:cubicBezTo>
                  <a:lnTo>
                    <a:pt x="1968500" y="1381303"/>
                  </a:lnTo>
                  <a:cubicBezTo>
                    <a:pt x="1968500" y="1520952"/>
                    <a:pt x="1869620" y="1692480"/>
                    <a:pt x="1748684" y="1762455"/>
                  </a:cubicBezTo>
                  <a:lnTo>
                    <a:pt x="1203975" y="2077944"/>
                  </a:lnTo>
                  <a:cubicBezTo>
                    <a:pt x="1083131" y="2147919"/>
                    <a:pt x="885370" y="2147919"/>
                    <a:pt x="764526" y="2077944"/>
                  </a:cubicBezTo>
                  <a:lnTo>
                    <a:pt x="219816" y="1762455"/>
                  </a:lnTo>
                  <a:cubicBezTo>
                    <a:pt x="98881" y="1692480"/>
                    <a:pt x="0" y="1520952"/>
                    <a:pt x="0" y="1381303"/>
                  </a:cubicBezTo>
                  <a:lnTo>
                    <a:pt x="0" y="749122"/>
                  </a:lnTo>
                  <a:cubicBezTo>
                    <a:pt x="0" y="609473"/>
                    <a:pt x="98881" y="437945"/>
                    <a:pt x="219816" y="367970"/>
                  </a:cubicBezTo>
                  <a:lnTo>
                    <a:pt x="764526" y="52481"/>
                  </a:lnTo>
                  <a:cubicBezTo>
                    <a:pt x="824948" y="17494"/>
                    <a:pt x="904599" y="0"/>
                    <a:pt x="984250" y="0"/>
                  </a:cubicBezTo>
                  <a:close/>
                </a:path>
              </a:pathLst>
            </a:custGeom>
          </p:spPr>
        </p:pic>
        <p:sp>
          <p:nvSpPr>
            <p:cNvPr id="14" name="AutoShape 2"/>
            <p:cNvSpPr>
              <a:spLocks/>
            </p:cNvSpPr>
            <p:nvPr/>
          </p:nvSpPr>
          <p:spPr bwMode="auto">
            <a:xfrm>
              <a:off x="1185067" y="1406437"/>
              <a:ext cx="3963476" cy="4289502"/>
            </a:xfrm>
            <a:custGeom>
              <a:avLst/>
              <a:gdLst/>
              <a:ahLst/>
              <a:cxnLst/>
              <a:rect l="0" t="0" r="r" b="b"/>
              <a:pathLst>
                <a:path w="21600" h="21251">
                  <a:moveTo>
                    <a:pt x="0" y="7472"/>
                  </a:moveTo>
                  <a:cubicBezTo>
                    <a:pt x="0" y="6079"/>
                    <a:pt x="1085" y="4368"/>
                    <a:pt x="2412" y="3670"/>
                  </a:cubicBezTo>
                  <a:lnTo>
                    <a:pt x="8389" y="523"/>
                  </a:lnTo>
                  <a:cubicBezTo>
                    <a:pt x="9715" y="-175"/>
                    <a:pt x="11885" y="-175"/>
                    <a:pt x="13211" y="523"/>
                  </a:cubicBezTo>
                  <a:lnTo>
                    <a:pt x="19188" y="3670"/>
                  </a:lnTo>
                  <a:cubicBezTo>
                    <a:pt x="20515" y="4368"/>
                    <a:pt x="21600" y="6079"/>
                    <a:pt x="21600" y="7472"/>
                  </a:cubicBezTo>
                  <a:lnTo>
                    <a:pt x="21600" y="13778"/>
                  </a:lnTo>
                  <a:cubicBezTo>
                    <a:pt x="21600" y="15171"/>
                    <a:pt x="20515" y="16882"/>
                    <a:pt x="19188" y="17580"/>
                  </a:cubicBezTo>
                  <a:lnTo>
                    <a:pt x="13211" y="20727"/>
                  </a:lnTo>
                  <a:cubicBezTo>
                    <a:pt x="11885" y="21425"/>
                    <a:pt x="9715" y="21425"/>
                    <a:pt x="8389" y="20727"/>
                  </a:cubicBezTo>
                  <a:lnTo>
                    <a:pt x="2412" y="17580"/>
                  </a:lnTo>
                  <a:cubicBezTo>
                    <a:pt x="1085" y="16882"/>
                    <a:pt x="0" y="15171"/>
                    <a:pt x="0" y="13778"/>
                  </a:cubicBezTo>
                  <a:lnTo>
                    <a:pt x="0" y="7472"/>
                  </a:lnTo>
                  <a:close/>
                  <a:moveTo>
                    <a:pt x="0" y="7472"/>
                  </a:moveTo>
                </a:path>
              </a:pathLst>
            </a:custGeom>
            <a:solidFill>
              <a:schemeClr val="tx1">
                <a:alpha val="30000"/>
              </a:schemeClr>
            </a:solidFill>
            <a:ln>
              <a:noFill/>
            </a:ln>
          </p:spPr>
          <p:txBody>
            <a:bodyPr lIns="0" tIns="0" rIns="0" bIns="0"/>
            <a:lstStyle/>
            <a:p>
              <a:endParaRPr lang="en-US"/>
            </a:p>
          </p:txBody>
        </p:sp>
        <p:sp>
          <p:nvSpPr>
            <p:cNvPr id="15" name="AutoShape 2"/>
            <p:cNvSpPr>
              <a:spLocks/>
            </p:cNvSpPr>
            <p:nvPr/>
          </p:nvSpPr>
          <p:spPr bwMode="auto">
            <a:xfrm>
              <a:off x="1634259" y="1833034"/>
              <a:ext cx="3085640" cy="3339458"/>
            </a:xfrm>
            <a:custGeom>
              <a:avLst/>
              <a:gdLst/>
              <a:ahLst/>
              <a:cxnLst/>
              <a:rect l="0" t="0" r="r" b="b"/>
              <a:pathLst>
                <a:path w="21600" h="21251">
                  <a:moveTo>
                    <a:pt x="0" y="7472"/>
                  </a:moveTo>
                  <a:cubicBezTo>
                    <a:pt x="0" y="6079"/>
                    <a:pt x="1085" y="4368"/>
                    <a:pt x="2412" y="3670"/>
                  </a:cubicBezTo>
                  <a:lnTo>
                    <a:pt x="8389" y="523"/>
                  </a:lnTo>
                  <a:cubicBezTo>
                    <a:pt x="9715" y="-175"/>
                    <a:pt x="11885" y="-175"/>
                    <a:pt x="13211" y="523"/>
                  </a:cubicBezTo>
                  <a:lnTo>
                    <a:pt x="19188" y="3670"/>
                  </a:lnTo>
                  <a:cubicBezTo>
                    <a:pt x="20515" y="4368"/>
                    <a:pt x="21600" y="6079"/>
                    <a:pt x="21600" y="7472"/>
                  </a:cubicBezTo>
                  <a:lnTo>
                    <a:pt x="21600" y="13778"/>
                  </a:lnTo>
                  <a:cubicBezTo>
                    <a:pt x="21600" y="15171"/>
                    <a:pt x="20515" y="16882"/>
                    <a:pt x="19188" y="17580"/>
                  </a:cubicBezTo>
                  <a:lnTo>
                    <a:pt x="13211" y="20727"/>
                  </a:lnTo>
                  <a:cubicBezTo>
                    <a:pt x="11885" y="21425"/>
                    <a:pt x="9715" y="21425"/>
                    <a:pt x="8389" y="20727"/>
                  </a:cubicBezTo>
                  <a:lnTo>
                    <a:pt x="2412" y="17580"/>
                  </a:lnTo>
                  <a:cubicBezTo>
                    <a:pt x="1085" y="16882"/>
                    <a:pt x="0" y="15171"/>
                    <a:pt x="0" y="13778"/>
                  </a:cubicBezTo>
                  <a:lnTo>
                    <a:pt x="0" y="7472"/>
                  </a:lnTo>
                  <a:close/>
                  <a:moveTo>
                    <a:pt x="0" y="7472"/>
                  </a:moveTo>
                </a:path>
              </a:pathLst>
            </a:custGeom>
            <a:noFill/>
            <a:ln w="25400">
              <a:solidFill>
                <a:schemeClr val="bg1"/>
              </a:solidFill>
            </a:ln>
          </p:spPr>
          <p:txBody>
            <a:bodyPr lIns="0" tIns="0" rIns="0" bIns="0"/>
            <a:lstStyle/>
            <a:p>
              <a:endParaRPr lang="en-US"/>
            </a:p>
          </p:txBody>
        </p:sp>
      </p:grpSp>
      <p:sp>
        <p:nvSpPr>
          <p:cNvPr id="16" name="TextBox 12"/>
          <p:cNvSpPr txBox="1"/>
          <p:nvPr/>
        </p:nvSpPr>
        <p:spPr>
          <a:xfrm>
            <a:off x="6986169" y="4827745"/>
            <a:ext cx="4218452" cy="553998"/>
          </a:xfrm>
          <a:prstGeom prst="rect">
            <a:avLst/>
          </a:prstGeom>
          <a:noFill/>
        </p:spPr>
        <p:txBody>
          <a:bodyPr wrap="square" lIns="0" tIns="0" rIns="0" bIns="0" rtlCol="0">
            <a:spAutoFit/>
          </a:bodyPr>
          <a:lstStyle/>
          <a:p>
            <a:r>
              <a:rPr lang="en-US" sz="3600" dirty="0" err="1" smtClean="0">
                <a:latin typeface="Avenir LT Std 55 Roman" panose="020B0703020203020204" pitchFamily="34" charset="0"/>
                <a:ea typeface="Titillium Light" charset="0"/>
                <a:cs typeface="Titillium Light" charset="0"/>
              </a:rPr>
              <a:t>Voor</a:t>
            </a:r>
            <a:r>
              <a:rPr lang="en-US" sz="3600" dirty="0">
                <a:latin typeface="Avenir LT Std 55 Roman" panose="020B0703020203020204" pitchFamily="34" charset="0"/>
                <a:ea typeface="Titillium Light" charset="0"/>
                <a:cs typeface="Titillium Light" charset="0"/>
              </a:rPr>
              <a:t> </a:t>
            </a:r>
            <a:r>
              <a:rPr lang="en-US" sz="3600" dirty="0" err="1" smtClean="0">
                <a:latin typeface="Avenir LT Std 55 Roman" panose="020B0703020203020204" pitchFamily="34" charset="0"/>
                <a:ea typeface="Titillium Light" charset="0"/>
                <a:cs typeface="Titillium Light" charset="0"/>
              </a:rPr>
              <a:t>wie</a:t>
            </a:r>
            <a:r>
              <a:rPr lang="en-US" sz="3600" dirty="0" smtClean="0">
                <a:latin typeface="Avenir LT Std 55 Roman" panose="020B0703020203020204" pitchFamily="34" charset="0"/>
                <a:ea typeface="Titillium Light" charset="0"/>
                <a:cs typeface="Titillium Light" charset="0"/>
              </a:rPr>
              <a:t>?</a:t>
            </a:r>
            <a:endParaRPr lang="en-US" sz="3600" dirty="0">
              <a:latin typeface="Avenir LT Std 55 Roman" panose="020B0703020203020204" pitchFamily="34" charset="0"/>
              <a:ea typeface="Titillium Light" charset="0"/>
              <a:cs typeface="Titillium Light" charset="0"/>
            </a:endParaRPr>
          </a:p>
        </p:txBody>
      </p:sp>
    </p:spTree>
    <p:extLst>
      <p:ext uri="{BB962C8B-B14F-4D97-AF65-F5344CB8AC3E}">
        <p14:creationId xmlns:p14="http://schemas.microsoft.com/office/powerpoint/2010/main" val="302925369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4"/>
          <p:cNvSpPr txBox="1"/>
          <p:nvPr/>
        </p:nvSpPr>
        <p:spPr>
          <a:xfrm>
            <a:off x="4419600" y="4982680"/>
            <a:ext cx="7061200" cy="1292662"/>
          </a:xfrm>
          <a:prstGeom prst="rect">
            <a:avLst/>
          </a:prstGeom>
          <a:noFill/>
        </p:spPr>
        <p:txBody>
          <a:bodyPr wrap="square" lIns="0" tIns="0" rIns="0" bIns="0" rtlCol="0">
            <a:spAutoFit/>
          </a:bodyPr>
          <a:lstStyle/>
          <a:p>
            <a:r>
              <a:rPr lang="en-US" sz="2800" dirty="0" smtClean="0">
                <a:solidFill>
                  <a:srgbClr val="000000"/>
                </a:solidFill>
                <a:latin typeface="Avenir LT Std 35 Light" panose="020B0402020203020204" pitchFamily="34" charset="0"/>
                <a:ea typeface="Titillium Light" charset="0"/>
                <a:cs typeface="Titillium Light" charset="0"/>
              </a:rPr>
              <a:t>“</a:t>
            </a:r>
            <a:r>
              <a:rPr lang="en-US" sz="2800" dirty="0" err="1" smtClean="0">
                <a:solidFill>
                  <a:srgbClr val="000000"/>
                </a:solidFill>
                <a:latin typeface="Avenir LT Std 35 Light" panose="020B0402020203020204" pitchFamily="34" charset="0"/>
                <a:ea typeface="Titillium Light" charset="0"/>
                <a:cs typeface="Titillium Light" charset="0"/>
              </a:rPr>
              <a:t>Ik</a:t>
            </a:r>
            <a:r>
              <a:rPr lang="en-US" sz="2800" dirty="0" smtClean="0">
                <a:solidFill>
                  <a:srgbClr val="000000"/>
                </a:solidFill>
                <a:latin typeface="Avenir LT Std 35 Light" panose="020B0402020203020204" pitchFamily="34" charset="0"/>
                <a:ea typeface="Titillium Light" charset="0"/>
                <a:cs typeface="Titillium Light" charset="0"/>
              </a:rPr>
              <a:t> hoop </a:t>
            </a:r>
            <a:r>
              <a:rPr lang="en-US" sz="2800" dirty="0" err="1" smtClean="0">
                <a:solidFill>
                  <a:srgbClr val="000000"/>
                </a:solidFill>
                <a:latin typeface="Avenir LT Std 35 Light" panose="020B0402020203020204" pitchFamily="34" charset="0"/>
                <a:ea typeface="Titillium Light" charset="0"/>
                <a:cs typeface="Titillium Light" charset="0"/>
              </a:rPr>
              <a:t>dat</a:t>
            </a:r>
            <a:r>
              <a:rPr lang="en-US" sz="2800" dirty="0" smtClean="0">
                <a:solidFill>
                  <a:srgbClr val="000000"/>
                </a:solidFill>
                <a:latin typeface="Avenir LT Std 35 Light" panose="020B0402020203020204" pitchFamily="34" charset="0"/>
                <a:ea typeface="Titillium Light" charset="0"/>
                <a:cs typeface="Titillium Light" charset="0"/>
              </a:rPr>
              <a:t> </a:t>
            </a:r>
            <a:r>
              <a:rPr lang="en-US" sz="2800" dirty="0" err="1" smtClean="0">
                <a:solidFill>
                  <a:srgbClr val="000000"/>
                </a:solidFill>
                <a:latin typeface="Avenir LT Std 35 Light" panose="020B0402020203020204" pitchFamily="34" charset="0"/>
                <a:ea typeface="Titillium Light" charset="0"/>
                <a:cs typeface="Titillium Light" charset="0"/>
              </a:rPr>
              <a:t>er</a:t>
            </a:r>
            <a:r>
              <a:rPr lang="en-US" sz="2800" dirty="0" smtClean="0">
                <a:solidFill>
                  <a:srgbClr val="000000"/>
                </a:solidFill>
                <a:latin typeface="Avenir LT Std 35 Light" panose="020B0402020203020204" pitchFamily="34" charset="0"/>
                <a:ea typeface="Titillium Light" charset="0"/>
                <a:cs typeface="Titillium Light" charset="0"/>
              </a:rPr>
              <a:t> in de </a:t>
            </a:r>
            <a:r>
              <a:rPr lang="en-US" sz="2800" dirty="0" err="1" smtClean="0">
                <a:solidFill>
                  <a:srgbClr val="000000"/>
                </a:solidFill>
                <a:latin typeface="Avenir LT Std 35 Light" panose="020B0402020203020204" pitchFamily="34" charset="0"/>
                <a:ea typeface="Titillium Light" charset="0"/>
                <a:cs typeface="Titillium Light" charset="0"/>
              </a:rPr>
              <a:t>toekomst</a:t>
            </a:r>
            <a:r>
              <a:rPr lang="en-US" sz="2800" dirty="0" smtClean="0">
                <a:solidFill>
                  <a:srgbClr val="000000"/>
                </a:solidFill>
                <a:latin typeface="Avenir LT Std 35 Light" panose="020B0402020203020204" pitchFamily="34" charset="0"/>
                <a:ea typeface="Titillium Light" charset="0"/>
                <a:cs typeface="Titillium Light" charset="0"/>
              </a:rPr>
              <a:t> </a:t>
            </a:r>
            <a:r>
              <a:rPr lang="en-US" sz="2800" dirty="0" err="1" smtClean="0">
                <a:solidFill>
                  <a:srgbClr val="000000"/>
                </a:solidFill>
                <a:latin typeface="Avenir LT Std 35 Light" panose="020B0402020203020204" pitchFamily="34" charset="0"/>
                <a:ea typeface="Titillium Light" charset="0"/>
                <a:cs typeface="Titillium Light" charset="0"/>
              </a:rPr>
              <a:t>winkels</a:t>
            </a:r>
            <a:r>
              <a:rPr lang="en-US" sz="2800" dirty="0" smtClean="0">
                <a:solidFill>
                  <a:srgbClr val="000000"/>
                </a:solidFill>
                <a:latin typeface="Avenir LT Std 35 Light" panose="020B0402020203020204" pitchFamily="34" charset="0"/>
                <a:ea typeface="Titillium Light" charset="0"/>
                <a:cs typeface="Titillium Light" charset="0"/>
              </a:rPr>
              <a:t> </a:t>
            </a:r>
            <a:r>
              <a:rPr lang="en-US" sz="2800" dirty="0" err="1" smtClean="0">
                <a:solidFill>
                  <a:srgbClr val="000000"/>
                </a:solidFill>
                <a:latin typeface="Avenir LT Std 35 Light" panose="020B0402020203020204" pitchFamily="34" charset="0"/>
                <a:ea typeface="Titillium Light" charset="0"/>
                <a:cs typeface="Titillium Light" charset="0"/>
              </a:rPr>
              <a:t>zijn</a:t>
            </a:r>
            <a:r>
              <a:rPr lang="en-US" sz="2800" dirty="0" smtClean="0">
                <a:solidFill>
                  <a:srgbClr val="000000"/>
                </a:solidFill>
                <a:latin typeface="Avenir LT Std 35 Light" panose="020B0402020203020204" pitchFamily="34" charset="0"/>
                <a:ea typeface="Titillium Light" charset="0"/>
                <a:cs typeface="Titillium Light" charset="0"/>
              </a:rPr>
              <a:t> die </a:t>
            </a:r>
            <a:r>
              <a:rPr lang="en-US" sz="2800" dirty="0" err="1" smtClean="0">
                <a:solidFill>
                  <a:srgbClr val="000000"/>
                </a:solidFill>
                <a:latin typeface="Avenir LT Std 35 Light" panose="020B0402020203020204" pitchFamily="34" charset="0"/>
                <a:ea typeface="Titillium Light" charset="0"/>
                <a:cs typeface="Titillium Light" charset="0"/>
              </a:rPr>
              <a:t>passen</a:t>
            </a:r>
            <a:r>
              <a:rPr lang="en-US" sz="2800" dirty="0" smtClean="0">
                <a:solidFill>
                  <a:srgbClr val="000000"/>
                </a:solidFill>
                <a:latin typeface="Avenir LT Std 35 Light" panose="020B0402020203020204" pitchFamily="34" charset="0"/>
                <a:ea typeface="Titillium Light" charset="0"/>
                <a:cs typeface="Titillium Light" charset="0"/>
              </a:rPr>
              <a:t> </a:t>
            </a:r>
            <a:r>
              <a:rPr lang="en-US" sz="2800" dirty="0" err="1" smtClean="0">
                <a:solidFill>
                  <a:srgbClr val="000000"/>
                </a:solidFill>
                <a:latin typeface="Avenir LT Std 35 Light" panose="020B0402020203020204" pitchFamily="34" charset="0"/>
                <a:ea typeface="Titillium Light" charset="0"/>
                <a:cs typeface="Titillium Light" charset="0"/>
              </a:rPr>
              <a:t>bij</a:t>
            </a:r>
            <a:r>
              <a:rPr lang="en-US" sz="2800" dirty="0" smtClean="0">
                <a:solidFill>
                  <a:srgbClr val="000000"/>
                </a:solidFill>
                <a:latin typeface="Avenir LT Std 35 Light" panose="020B0402020203020204" pitchFamily="34" charset="0"/>
                <a:ea typeface="Titillium Light" charset="0"/>
                <a:cs typeface="Titillium Light" charset="0"/>
              </a:rPr>
              <a:t> </a:t>
            </a:r>
            <a:r>
              <a:rPr lang="en-US" sz="2800" dirty="0" err="1" smtClean="0">
                <a:solidFill>
                  <a:srgbClr val="000000"/>
                </a:solidFill>
                <a:latin typeface="Avenir LT Std 35 Light" panose="020B0402020203020204" pitchFamily="34" charset="0"/>
                <a:ea typeface="Titillium Light" charset="0"/>
                <a:cs typeface="Titillium Light" charset="0"/>
              </a:rPr>
              <a:t>mijn</a:t>
            </a:r>
            <a:r>
              <a:rPr lang="en-US" sz="2800" dirty="0" smtClean="0">
                <a:solidFill>
                  <a:srgbClr val="000000"/>
                </a:solidFill>
                <a:latin typeface="Avenir LT Std 35 Light" panose="020B0402020203020204" pitchFamily="34" charset="0"/>
                <a:ea typeface="Titillium Light" charset="0"/>
                <a:cs typeface="Titillium Light" charset="0"/>
              </a:rPr>
              <a:t> </a:t>
            </a:r>
            <a:r>
              <a:rPr lang="en-US" sz="2800" dirty="0" err="1" smtClean="0">
                <a:solidFill>
                  <a:srgbClr val="000000"/>
                </a:solidFill>
                <a:latin typeface="Avenir LT Std 35 Light" panose="020B0402020203020204" pitchFamily="34" charset="0"/>
                <a:ea typeface="Titillium Light" charset="0"/>
                <a:cs typeface="Titillium Light" charset="0"/>
              </a:rPr>
              <a:t>portemonnee</a:t>
            </a:r>
            <a:r>
              <a:rPr lang="en-US" sz="2800" dirty="0" smtClean="0">
                <a:solidFill>
                  <a:srgbClr val="000000"/>
                </a:solidFill>
                <a:latin typeface="Avenir LT Std 35 Light" panose="020B0402020203020204" pitchFamily="34" charset="0"/>
                <a:ea typeface="Titillium Light" charset="0"/>
                <a:cs typeface="Titillium Light" charset="0"/>
              </a:rPr>
              <a:t>. Want, zo breed </a:t>
            </a:r>
            <a:r>
              <a:rPr lang="en-US" sz="2800" dirty="0" err="1" smtClean="0">
                <a:solidFill>
                  <a:srgbClr val="000000"/>
                </a:solidFill>
                <a:latin typeface="Avenir LT Std 35 Light" panose="020B0402020203020204" pitchFamily="34" charset="0"/>
                <a:ea typeface="Titillium Light" charset="0"/>
                <a:cs typeface="Titillium Light" charset="0"/>
              </a:rPr>
              <a:t>heb</a:t>
            </a:r>
            <a:r>
              <a:rPr lang="en-US" sz="2800" dirty="0" smtClean="0">
                <a:solidFill>
                  <a:srgbClr val="000000"/>
                </a:solidFill>
                <a:latin typeface="Avenir LT Std 35 Light" panose="020B0402020203020204" pitchFamily="34" charset="0"/>
                <a:ea typeface="Titillium Light" charset="0"/>
                <a:cs typeface="Titillium Light" charset="0"/>
              </a:rPr>
              <a:t> </a:t>
            </a:r>
            <a:r>
              <a:rPr lang="en-US" sz="2800" dirty="0" err="1" smtClean="0">
                <a:solidFill>
                  <a:srgbClr val="000000"/>
                </a:solidFill>
                <a:latin typeface="Avenir LT Std 35 Light" panose="020B0402020203020204" pitchFamily="34" charset="0"/>
                <a:ea typeface="Titillium Light" charset="0"/>
                <a:cs typeface="Titillium Light" charset="0"/>
              </a:rPr>
              <a:t>ik</a:t>
            </a:r>
            <a:r>
              <a:rPr lang="en-US" sz="2800" dirty="0" smtClean="0">
                <a:solidFill>
                  <a:srgbClr val="000000"/>
                </a:solidFill>
                <a:latin typeface="Avenir LT Std 35 Light" panose="020B0402020203020204" pitchFamily="34" charset="0"/>
                <a:ea typeface="Titillium Light" charset="0"/>
                <a:cs typeface="Titillium Light" charset="0"/>
              </a:rPr>
              <a:t> het </a:t>
            </a:r>
            <a:r>
              <a:rPr lang="en-US" sz="2800" dirty="0" err="1" smtClean="0">
                <a:solidFill>
                  <a:srgbClr val="000000"/>
                </a:solidFill>
                <a:latin typeface="Avenir LT Std 35 Light" panose="020B0402020203020204" pitchFamily="34" charset="0"/>
                <a:ea typeface="Titillium Light" charset="0"/>
                <a:cs typeface="Titillium Light" charset="0"/>
              </a:rPr>
              <a:t>niet</a:t>
            </a:r>
            <a:r>
              <a:rPr lang="en-US" sz="2800" dirty="0" smtClean="0">
                <a:solidFill>
                  <a:srgbClr val="000000"/>
                </a:solidFill>
                <a:latin typeface="Avenir LT Std 35 Light" panose="020B0402020203020204" pitchFamily="34" charset="0"/>
                <a:ea typeface="Titillium Light" charset="0"/>
                <a:cs typeface="Titillium Light" charset="0"/>
              </a:rPr>
              <a:t>.”</a:t>
            </a:r>
            <a:endParaRPr lang="en-US" sz="2800" dirty="0">
              <a:solidFill>
                <a:srgbClr val="000000"/>
              </a:solidFill>
              <a:latin typeface="Avenir LT Std 35 Light" panose="020B0402020203020204" pitchFamily="34" charset="0"/>
              <a:ea typeface="Titillium Light" charset="0"/>
              <a:cs typeface="Titillium Light" charset="0"/>
            </a:endParaRPr>
          </a:p>
        </p:txBody>
      </p:sp>
      <p:pic>
        <p:nvPicPr>
          <p:cNvPr id="7" name="Tijdelijke aanduiding voor afbeelding 20"/>
          <p:cNvPicPr>
            <a:picLocks noChangeAspect="1"/>
          </p:cNvPicPr>
          <p:nvPr/>
        </p:nvPicPr>
        <p:blipFill>
          <a:blip r:embed="rId2">
            <a:duotone>
              <a:srgbClr val="FD83A6">
                <a:shade val="45000"/>
                <a:satMod val="135000"/>
              </a:srgbClr>
              <a:prstClr val="white"/>
            </a:duotone>
            <a:extLst>
              <a:ext uri="{28A0092B-C50C-407E-A947-70E740481C1C}">
                <a14:useLocalDpi xmlns:a14="http://schemas.microsoft.com/office/drawing/2010/main" val="0"/>
              </a:ext>
            </a:extLst>
          </a:blip>
          <a:srcRect t="13628" b="13628"/>
          <a:stretch>
            <a:fillRect/>
          </a:stretch>
        </p:blipFill>
        <p:spPr>
          <a:xfrm>
            <a:off x="1546455" y="0"/>
            <a:ext cx="8999137" cy="4753614"/>
          </a:xfrm>
          <a:custGeom>
            <a:avLst/>
            <a:gdLst>
              <a:gd name="connsiteX0" fmla="*/ 160403 w 8999137"/>
              <a:gd name="connsiteY0" fmla="*/ 0 h 4753614"/>
              <a:gd name="connsiteX1" fmla="*/ 8778621 w 8999137"/>
              <a:gd name="connsiteY1" fmla="*/ 0 h 4753614"/>
              <a:gd name="connsiteX2" fmla="*/ 8830686 w 8999137"/>
              <a:gd name="connsiteY2" fmla="*/ 125692 h 4753614"/>
              <a:gd name="connsiteX3" fmla="*/ 8956500 w 8999137"/>
              <a:gd name="connsiteY3" fmla="*/ 566655 h 4753614"/>
              <a:gd name="connsiteX4" fmla="*/ 8817116 w 8999137"/>
              <a:gd name="connsiteY4" fmla="*/ 1831562 h 4753614"/>
              <a:gd name="connsiteX5" fmla="*/ 8552543 w 8999137"/>
              <a:gd name="connsiteY5" fmla="*/ 2275779 h 4753614"/>
              <a:gd name="connsiteX6" fmla="*/ 8491828 w 8999137"/>
              <a:gd name="connsiteY6" fmla="*/ 2368359 h 4753614"/>
              <a:gd name="connsiteX7" fmla="*/ 8376572 w 8999137"/>
              <a:gd name="connsiteY7" fmla="*/ 2502201 h 4753614"/>
              <a:gd name="connsiteX8" fmla="*/ 8321049 w 8999137"/>
              <a:gd name="connsiteY8" fmla="*/ 2549147 h 4753614"/>
              <a:gd name="connsiteX9" fmla="*/ 7682953 w 8999137"/>
              <a:gd name="connsiteY9" fmla="*/ 3088875 h 4753614"/>
              <a:gd name="connsiteX10" fmla="*/ 6696654 w 8999137"/>
              <a:gd name="connsiteY10" fmla="*/ 3657691 h 4753614"/>
              <a:gd name="connsiteX11" fmla="*/ 5156343 w 8999137"/>
              <a:gd name="connsiteY11" fmla="*/ 4270617 h 4753614"/>
              <a:gd name="connsiteX12" fmla="*/ 3602413 w 8999137"/>
              <a:gd name="connsiteY12" fmla="*/ 4667581 h 4753614"/>
              <a:gd name="connsiteX13" fmla="*/ 2520156 w 8999137"/>
              <a:gd name="connsiteY13" fmla="*/ 4751840 h 4753614"/>
              <a:gd name="connsiteX14" fmla="*/ 1660932 w 8999137"/>
              <a:gd name="connsiteY14" fmla="*/ 4621890 h 4753614"/>
              <a:gd name="connsiteX15" fmla="*/ 1020188 w 8999137"/>
              <a:gd name="connsiteY15" fmla="*/ 4313553 h 4753614"/>
              <a:gd name="connsiteX16" fmla="*/ 922325 w 8999137"/>
              <a:gd name="connsiteY16" fmla="*/ 4246711 h 4753614"/>
              <a:gd name="connsiteX17" fmla="*/ 817674 w 8999137"/>
              <a:gd name="connsiteY17" fmla="*/ 4156590 h 4753614"/>
              <a:gd name="connsiteX18" fmla="*/ 796031 w 8999137"/>
              <a:gd name="connsiteY18" fmla="*/ 4129779 h 4753614"/>
              <a:gd name="connsiteX19" fmla="*/ 657178 w 8999137"/>
              <a:gd name="connsiteY19" fmla="*/ 3981342 h 4753614"/>
              <a:gd name="connsiteX20" fmla="*/ 254230 w 8999137"/>
              <a:gd name="connsiteY20" fmla="*/ 3292333 h 4753614"/>
              <a:gd name="connsiteX21" fmla="*/ 29210 w 8999137"/>
              <a:gd name="connsiteY21" fmla="*/ 2287638 h 4753614"/>
              <a:gd name="connsiteX22" fmla="*/ 18702 w 8999137"/>
              <a:gd name="connsiteY22" fmla="*/ 1167583 h 4753614"/>
              <a:gd name="connsiteX23" fmla="*/ 81464 w 8999137"/>
              <a:gd name="connsiteY23" fmla="*/ 522993 h 4753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999137" h="4753614">
                <a:moveTo>
                  <a:pt x="160403" y="0"/>
                </a:moveTo>
                <a:lnTo>
                  <a:pt x="8778621" y="0"/>
                </a:lnTo>
                <a:lnTo>
                  <a:pt x="8830686" y="125692"/>
                </a:lnTo>
                <a:cubicBezTo>
                  <a:pt x="8884022" y="268426"/>
                  <a:pt x="8926868" y="415063"/>
                  <a:pt x="8956500" y="566655"/>
                </a:cubicBezTo>
                <a:cubicBezTo>
                  <a:pt x="9041356" y="1002437"/>
                  <a:pt x="9001882" y="1424828"/>
                  <a:pt x="8817116" y="1831562"/>
                </a:cubicBezTo>
                <a:cubicBezTo>
                  <a:pt x="8745505" y="1989377"/>
                  <a:pt x="8656388" y="2137016"/>
                  <a:pt x="8552543" y="2275779"/>
                </a:cubicBezTo>
                <a:cubicBezTo>
                  <a:pt x="8530503" y="2305272"/>
                  <a:pt x="8511944" y="2337209"/>
                  <a:pt x="8491828" y="2368359"/>
                </a:cubicBezTo>
                <a:lnTo>
                  <a:pt x="8376572" y="2502201"/>
                </a:lnTo>
                <a:cubicBezTo>
                  <a:pt x="8358065" y="2517851"/>
                  <a:pt x="8337899" y="2531525"/>
                  <a:pt x="8321049" y="2549147"/>
                </a:cubicBezTo>
                <a:cubicBezTo>
                  <a:pt x="8127505" y="2751181"/>
                  <a:pt x="7912204" y="2928481"/>
                  <a:pt x="7682953" y="3088875"/>
                </a:cubicBezTo>
                <a:cubicBezTo>
                  <a:pt x="7370941" y="3307068"/>
                  <a:pt x="7039450" y="3492693"/>
                  <a:pt x="6696654" y="3657691"/>
                </a:cubicBezTo>
                <a:cubicBezTo>
                  <a:pt x="6197909" y="3898611"/>
                  <a:pt x="5682077" y="4097043"/>
                  <a:pt x="5156343" y="4270617"/>
                </a:cubicBezTo>
                <a:cubicBezTo>
                  <a:pt x="4647318" y="4438419"/>
                  <a:pt x="4131460" y="4579103"/>
                  <a:pt x="3602413" y="4667581"/>
                </a:cubicBezTo>
                <a:cubicBezTo>
                  <a:pt x="3244135" y="4727203"/>
                  <a:pt x="2883679" y="4762083"/>
                  <a:pt x="2520156" y="4751840"/>
                </a:cubicBezTo>
                <a:cubicBezTo>
                  <a:pt x="2228356" y="4744000"/>
                  <a:pt x="1940786" y="4706579"/>
                  <a:pt x="1660932" y="4621890"/>
                </a:cubicBezTo>
                <a:cubicBezTo>
                  <a:pt x="1431364" y="4552181"/>
                  <a:pt x="1216374" y="4452545"/>
                  <a:pt x="1020188" y="4313553"/>
                </a:cubicBezTo>
                <a:cubicBezTo>
                  <a:pt x="987911" y="4290659"/>
                  <a:pt x="955143" y="4268980"/>
                  <a:pt x="922325" y="4246711"/>
                </a:cubicBezTo>
                <a:lnTo>
                  <a:pt x="817674" y="4156590"/>
                </a:lnTo>
                <a:cubicBezTo>
                  <a:pt x="810350" y="4147558"/>
                  <a:pt x="804158" y="4137871"/>
                  <a:pt x="796031" y="4129779"/>
                </a:cubicBezTo>
                <a:cubicBezTo>
                  <a:pt x="749835" y="4080201"/>
                  <a:pt x="701165" y="4032838"/>
                  <a:pt x="657178" y="3981342"/>
                </a:cubicBezTo>
                <a:cubicBezTo>
                  <a:pt x="480734" y="3776574"/>
                  <a:pt x="351112" y="3544049"/>
                  <a:pt x="254230" y="3292333"/>
                </a:cubicBezTo>
                <a:cubicBezTo>
                  <a:pt x="129680" y="2968869"/>
                  <a:pt x="63284" y="2631766"/>
                  <a:pt x="29210" y="2287638"/>
                </a:cubicBezTo>
                <a:cubicBezTo>
                  <a:pt x="-7988" y="1914676"/>
                  <a:pt x="-7577" y="1540890"/>
                  <a:pt x="18702" y="1167583"/>
                </a:cubicBezTo>
                <a:cubicBezTo>
                  <a:pt x="33799" y="951712"/>
                  <a:pt x="54828" y="736866"/>
                  <a:pt x="81464" y="522993"/>
                </a:cubicBezTo>
                <a:close/>
              </a:path>
            </a:pathLst>
          </a:custGeom>
          <a:pattFill prst="pct10">
            <a:fgClr>
              <a:srgbClr val="000000"/>
            </a:fgClr>
            <a:bgClr>
              <a:srgbClr val="FFFFFF"/>
            </a:bgClr>
          </a:pattFill>
        </p:spPr>
      </p:pic>
    </p:spTree>
    <p:extLst>
      <p:ext uri="{BB962C8B-B14F-4D97-AF65-F5344CB8AC3E}">
        <p14:creationId xmlns:p14="http://schemas.microsoft.com/office/powerpoint/2010/main" val="10003061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afbeelding 19"/>
          <p:cNvPicPr>
            <a:picLocks noChangeAspect="1"/>
          </p:cNvPicPr>
          <p:nvPr/>
        </p:nvPicPr>
        <p:blipFill>
          <a:blip r:embed="rId2" cstate="print">
            <a:extLst>
              <a:ext uri="{28A0092B-C50C-407E-A947-70E740481C1C}">
                <a14:useLocalDpi xmlns:a14="http://schemas.microsoft.com/office/drawing/2010/main" val="0"/>
              </a:ext>
            </a:extLst>
          </a:blip>
          <a:srcRect t="16667" b="16667"/>
          <a:stretch>
            <a:fillRect/>
          </a:stretch>
        </p:blipFill>
        <p:spPr>
          <a:xfrm>
            <a:off x="10220063" y="4099213"/>
            <a:ext cx="2867550" cy="2867548"/>
          </a:xfrm>
          <a:custGeom>
            <a:avLst/>
            <a:gdLst>
              <a:gd name="connsiteX0" fmla="*/ 1090639 w 2181277"/>
              <a:gd name="connsiteY0" fmla="*/ 0 h 2181277"/>
              <a:gd name="connsiteX1" fmla="*/ 1530401 w 2181277"/>
              <a:gd name="connsiteY1" fmla="*/ 181378 h 2181277"/>
              <a:gd name="connsiteX2" fmla="*/ 1999900 w 2181277"/>
              <a:gd name="connsiteY2" fmla="*/ 650877 h 2181277"/>
              <a:gd name="connsiteX3" fmla="*/ 1999900 w 2181277"/>
              <a:gd name="connsiteY3" fmla="*/ 1530401 h 2181277"/>
              <a:gd name="connsiteX4" fmla="*/ 1530401 w 2181277"/>
              <a:gd name="connsiteY4" fmla="*/ 1999900 h 2181277"/>
              <a:gd name="connsiteX5" fmla="*/ 650877 w 2181277"/>
              <a:gd name="connsiteY5" fmla="*/ 1999900 h 2181277"/>
              <a:gd name="connsiteX6" fmla="*/ 181378 w 2181277"/>
              <a:gd name="connsiteY6" fmla="*/ 1530401 h 2181277"/>
              <a:gd name="connsiteX7" fmla="*/ 181378 w 2181277"/>
              <a:gd name="connsiteY7" fmla="*/ 650877 h 2181277"/>
              <a:gd name="connsiteX8" fmla="*/ 650877 w 2181277"/>
              <a:gd name="connsiteY8" fmla="*/ 181378 h 2181277"/>
              <a:gd name="connsiteX9" fmla="*/ 1090639 w 2181277"/>
              <a:gd name="connsiteY9" fmla="*/ 0 h 218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1277" h="2181277">
                <a:moveTo>
                  <a:pt x="1090639" y="0"/>
                </a:moveTo>
                <a:cubicBezTo>
                  <a:pt x="1250061" y="0"/>
                  <a:pt x="1409483" y="60459"/>
                  <a:pt x="1530401" y="181378"/>
                </a:cubicBezTo>
                <a:lnTo>
                  <a:pt x="1999900" y="650877"/>
                </a:lnTo>
                <a:cubicBezTo>
                  <a:pt x="2241737" y="892714"/>
                  <a:pt x="2241737" y="1288564"/>
                  <a:pt x="1999900" y="1530401"/>
                </a:cubicBezTo>
                <a:lnTo>
                  <a:pt x="1530401" y="1999900"/>
                </a:lnTo>
                <a:cubicBezTo>
                  <a:pt x="1288564" y="2241737"/>
                  <a:pt x="892714" y="2241737"/>
                  <a:pt x="650877" y="1999900"/>
                </a:cubicBezTo>
                <a:lnTo>
                  <a:pt x="181378" y="1530401"/>
                </a:lnTo>
                <a:cubicBezTo>
                  <a:pt x="-60459" y="1288564"/>
                  <a:pt x="-60459" y="892714"/>
                  <a:pt x="181378" y="650877"/>
                </a:cubicBezTo>
                <a:lnTo>
                  <a:pt x="650877" y="181378"/>
                </a:lnTo>
                <a:cubicBezTo>
                  <a:pt x="771796" y="60459"/>
                  <a:pt x="931217" y="0"/>
                  <a:pt x="1090639" y="0"/>
                </a:cubicBezTo>
                <a:close/>
              </a:path>
            </a:pathLst>
          </a:custGeom>
          <a:pattFill prst="pct10">
            <a:fgClr>
              <a:srgbClr val="000000"/>
            </a:fgClr>
            <a:bgClr>
              <a:srgbClr val="FFFFFF"/>
            </a:bgClr>
          </a:pattFill>
        </p:spPr>
      </p:pic>
      <p:pic>
        <p:nvPicPr>
          <p:cNvPr id="5" name="Tijdelijke aanduiding voor afbeelding 13"/>
          <p:cNvPicPr>
            <a:picLocks noChangeAspect="1"/>
          </p:cNvPicPr>
          <p:nvPr/>
        </p:nvPicPr>
        <p:blipFill>
          <a:blip r:embed="rId3" cstate="print">
            <a:extLst>
              <a:ext uri="{28A0092B-C50C-407E-A947-70E740481C1C}">
                <a14:useLocalDpi xmlns:a14="http://schemas.microsoft.com/office/drawing/2010/main" val="0"/>
              </a:ext>
            </a:extLst>
          </a:blip>
          <a:srcRect l="16648" r="16648"/>
          <a:stretch>
            <a:fillRect/>
          </a:stretch>
        </p:blipFill>
        <p:spPr>
          <a:xfrm>
            <a:off x="6336715" y="227822"/>
            <a:ext cx="2867550" cy="2867548"/>
          </a:xfrm>
          <a:custGeom>
            <a:avLst/>
            <a:gdLst>
              <a:gd name="connsiteX0" fmla="*/ 1090639 w 2181277"/>
              <a:gd name="connsiteY0" fmla="*/ 0 h 2181277"/>
              <a:gd name="connsiteX1" fmla="*/ 1530401 w 2181277"/>
              <a:gd name="connsiteY1" fmla="*/ 181378 h 2181277"/>
              <a:gd name="connsiteX2" fmla="*/ 1999900 w 2181277"/>
              <a:gd name="connsiteY2" fmla="*/ 650877 h 2181277"/>
              <a:gd name="connsiteX3" fmla="*/ 1999900 w 2181277"/>
              <a:gd name="connsiteY3" fmla="*/ 1530401 h 2181277"/>
              <a:gd name="connsiteX4" fmla="*/ 1530401 w 2181277"/>
              <a:gd name="connsiteY4" fmla="*/ 1999900 h 2181277"/>
              <a:gd name="connsiteX5" fmla="*/ 650877 w 2181277"/>
              <a:gd name="connsiteY5" fmla="*/ 1999900 h 2181277"/>
              <a:gd name="connsiteX6" fmla="*/ 181378 w 2181277"/>
              <a:gd name="connsiteY6" fmla="*/ 1530401 h 2181277"/>
              <a:gd name="connsiteX7" fmla="*/ 181378 w 2181277"/>
              <a:gd name="connsiteY7" fmla="*/ 650877 h 2181277"/>
              <a:gd name="connsiteX8" fmla="*/ 650877 w 2181277"/>
              <a:gd name="connsiteY8" fmla="*/ 181378 h 2181277"/>
              <a:gd name="connsiteX9" fmla="*/ 1090639 w 2181277"/>
              <a:gd name="connsiteY9" fmla="*/ 0 h 218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1277" h="2181277">
                <a:moveTo>
                  <a:pt x="1090639" y="0"/>
                </a:moveTo>
                <a:cubicBezTo>
                  <a:pt x="1250061" y="0"/>
                  <a:pt x="1409483" y="60459"/>
                  <a:pt x="1530401" y="181378"/>
                </a:cubicBezTo>
                <a:lnTo>
                  <a:pt x="1999900" y="650877"/>
                </a:lnTo>
                <a:cubicBezTo>
                  <a:pt x="2241737" y="892714"/>
                  <a:pt x="2241737" y="1288564"/>
                  <a:pt x="1999900" y="1530401"/>
                </a:cubicBezTo>
                <a:lnTo>
                  <a:pt x="1530401" y="1999900"/>
                </a:lnTo>
                <a:cubicBezTo>
                  <a:pt x="1288564" y="2241737"/>
                  <a:pt x="892714" y="2241737"/>
                  <a:pt x="650877" y="1999900"/>
                </a:cubicBezTo>
                <a:lnTo>
                  <a:pt x="181378" y="1530401"/>
                </a:lnTo>
                <a:cubicBezTo>
                  <a:pt x="-60459" y="1288564"/>
                  <a:pt x="-60459" y="892714"/>
                  <a:pt x="181378" y="650877"/>
                </a:cubicBezTo>
                <a:lnTo>
                  <a:pt x="650877" y="181378"/>
                </a:lnTo>
                <a:cubicBezTo>
                  <a:pt x="771796" y="60459"/>
                  <a:pt x="931217" y="0"/>
                  <a:pt x="1090639" y="0"/>
                </a:cubicBezTo>
                <a:close/>
              </a:path>
            </a:pathLst>
          </a:custGeom>
          <a:pattFill prst="pct10">
            <a:fgClr>
              <a:srgbClr val="000000"/>
            </a:fgClr>
            <a:bgClr>
              <a:srgbClr val="FFFFFF"/>
            </a:bgClr>
          </a:pattFill>
        </p:spPr>
      </p:pic>
      <p:pic>
        <p:nvPicPr>
          <p:cNvPr id="6" name="Tijdelijke aanduiding voor afbeelding 21"/>
          <p:cNvPicPr>
            <a:picLocks noChangeAspect="1"/>
          </p:cNvPicPr>
          <p:nvPr/>
        </p:nvPicPr>
        <p:blipFill>
          <a:blip r:embed="rId4">
            <a:extLst>
              <a:ext uri="{28A0092B-C50C-407E-A947-70E740481C1C}">
                <a14:useLocalDpi xmlns:a14="http://schemas.microsoft.com/office/drawing/2010/main" val="0"/>
              </a:ext>
            </a:extLst>
          </a:blip>
          <a:srcRect l="13699" r="13699"/>
          <a:stretch>
            <a:fillRect/>
          </a:stretch>
        </p:blipFill>
        <p:spPr>
          <a:xfrm>
            <a:off x="8898053" y="-635151"/>
            <a:ext cx="2305140" cy="2305138"/>
          </a:xfrm>
          <a:custGeom>
            <a:avLst/>
            <a:gdLst>
              <a:gd name="connsiteX0" fmla="*/ 1090639 w 2181277"/>
              <a:gd name="connsiteY0" fmla="*/ 0 h 2181277"/>
              <a:gd name="connsiteX1" fmla="*/ 1530401 w 2181277"/>
              <a:gd name="connsiteY1" fmla="*/ 181378 h 2181277"/>
              <a:gd name="connsiteX2" fmla="*/ 1999900 w 2181277"/>
              <a:gd name="connsiteY2" fmla="*/ 650877 h 2181277"/>
              <a:gd name="connsiteX3" fmla="*/ 1999900 w 2181277"/>
              <a:gd name="connsiteY3" fmla="*/ 1530401 h 2181277"/>
              <a:gd name="connsiteX4" fmla="*/ 1530401 w 2181277"/>
              <a:gd name="connsiteY4" fmla="*/ 1999900 h 2181277"/>
              <a:gd name="connsiteX5" fmla="*/ 650877 w 2181277"/>
              <a:gd name="connsiteY5" fmla="*/ 1999900 h 2181277"/>
              <a:gd name="connsiteX6" fmla="*/ 181378 w 2181277"/>
              <a:gd name="connsiteY6" fmla="*/ 1530401 h 2181277"/>
              <a:gd name="connsiteX7" fmla="*/ 181378 w 2181277"/>
              <a:gd name="connsiteY7" fmla="*/ 650877 h 2181277"/>
              <a:gd name="connsiteX8" fmla="*/ 650877 w 2181277"/>
              <a:gd name="connsiteY8" fmla="*/ 181378 h 2181277"/>
              <a:gd name="connsiteX9" fmla="*/ 1090639 w 2181277"/>
              <a:gd name="connsiteY9" fmla="*/ 0 h 218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1277" h="2181277">
                <a:moveTo>
                  <a:pt x="1090639" y="0"/>
                </a:moveTo>
                <a:cubicBezTo>
                  <a:pt x="1250061" y="0"/>
                  <a:pt x="1409483" y="60459"/>
                  <a:pt x="1530401" y="181378"/>
                </a:cubicBezTo>
                <a:lnTo>
                  <a:pt x="1999900" y="650877"/>
                </a:lnTo>
                <a:cubicBezTo>
                  <a:pt x="2241737" y="892714"/>
                  <a:pt x="2241737" y="1288564"/>
                  <a:pt x="1999900" y="1530401"/>
                </a:cubicBezTo>
                <a:lnTo>
                  <a:pt x="1530401" y="1999900"/>
                </a:lnTo>
                <a:cubicBezTo>
                  <a:pt x="1288564" y="2241737"/>
                  <a:pt x="892714" y="2241737"/>
                  <a:pt x="650877" y="1999900"/>
                </a:cubicBezTo>
                <a:lnTo>
                  <a:pt x="181378" y="1530401"/>
                </a:lnTo>
                <a:cubicBezTo>
                  <a:pt x="-60459" y="1288564"/>
                  <a:pt x="-60459" y="892714"/>
                  <a:pt x="181378" y="650877"/>
                </a:cubicBezTo>
                <a:lnTo>
                  <a:pt x="650877" y="181378"/>
                </a:lnTo>
                <a:cubicBezTo>
                  <a:pt x="771796" y="60459"/>
                  <a:pt x="931217" y="0"/>
                  <a:pt x="1090639" y="0"/>
                </a:cubicBezTo>
                <a:close/>
              </a:path>
            </a:pathLst>
          </a:custGeom>
          <a:pattFill prst="pct10">
            <a:fgClr>
              <a:srgbClr val="000000"/>
            </a:fgClr>
            <a:bgClr>
              <a:srgbClr val="FFFFFF"/>
            </a:bgClr>
          </a:pattFill>
        </p:spPr>
      </p:pic>
      <p:pic>
        <p:nvPicPr>
          <p:cNvPr id="7" name="Tijdelijke aanduiding voor afbeelding 20"/>
          <p:cNvPicPr>
            <a:picLocks noChangeAspect="1"/>
          </p:cNvPicPr>
          <p:nvPr/>
        </p:nvPicPr>
        <p:blipFill>
          <a:blip r:embed="rId5" cstate="print">
            <a:extLst>
              <a:ext uri="{28A0092B-C50C-407E-A947-70E740481C1C}">
                <a14:useLocalDpi xmlns:a14="http://schemas.microsoft.com/office/drawing/2010/main" val="0"/>
              </a:ext>
            </a:extLst>
          </a:blip>
          <a:srcRect l="16648" r="16648"/>
          <a:stretch>
            <a:fillRect/>
          </a:stretch>
        </p:blipFill>
        <p:spPr>
          <a:xfrm>
            <a:off x="10499665" y="936287"/>
            <a:ext cx="2308346" cy="2308344"/>
          </a:xfrm>
          <a:custGeom>
            <a:avLst/>
            <a:gdLst>
              <a:gd name="connsiteX0" fmla="*/ 1090639 w 2181277"/>
              <a:gd name="connsiteY0" fmla="*/ 0 h 2181277"/>
              <a:gd name="connsiteX1" fmla="*/ 1530401 w 2181277"/>
              <a:gd name="connsiteY1" fmla="*/ 181378 h 2181277"/>
              <a:gd name="connsiteX2" fmla="*/ 1999900 w 2181277"/>
              <a:gd name="connsiteY2" fmla="*/ 650877 h 2181277"/>
              <a:gd name="connsiteX3" fmla="*/ 1999900 w 2181277"/>
              <a:gd name="connsiteY3" fmla="*/ 1530401 h 2181277"/>
              <a:gd name="connsiteX4" fmla="*/ 1530401 w 2181277"/>
              <a:gd name="connsiteY4" fmla="*/ 1999900 h 2181277"/>
              <a:gd name="connsiteX5" fmla="*/ 650877 w 2181277"/>
              <a:gd name="connsiteY5" fmla="*/ 1999900 h 2181277"/>
              <a:gd name="connsiteX6" fmla="*/ 181378 w 2181277"/>
              <a:gd name="connsiteY6" fmla="*/ 1530401 h 2181277"/>
              <a:gd name="connsiteX7" fmla="*/ 181378 w 2181277"/>
              <a:gd name="connsiteY7" fmla="*/ 650877 h 2181277"/>
              <a:gd name="connsiteX8" fmla="*/ 650877 w 2181277"/>
              <a:gd name="connsiteY8" fmla="*/ 181378 h 2181277"/>
              <a:gd name="connsiteX9" fmla="*/ 1090639 w 2181277"/>
              <a:gd name="connsiteY9" fmla="*/ 0 h 218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1277" h="2181277">
                <a:moveTo>
                  <a:pt x="1090639" y="0"/>
                </a:moveTo>
                <a:cubicBezTo>
                  <a:pt x="1250061" y="0"/>
                  <a:pt x="1409483" y="60459"/>
                  <a:pt x="1530401" y="181378"/>
                </a:cubicBezTo>
                <a:lnTo>
                  <a:pt x="1999900" y="650877"/>
                </a:lnTo>
                <a:cubicBezTo>
                  <a:pt x="2241737" y="892714"/>
                  <a:pt x="2241737" y="1288564"/>
                  <a:pt x="1999900" y="1530401"/>
                </a:cubicBezTo>
                <a:lnTo>
                  <a:pt x="1530401" y="1999900"/>
                </a:lnTo>
                <a:cubicBezTo>
                  <a:pt x="1288564" y="2241737"/>
                  <a:pt x="892714" y="2241737"/>
                  <a:pt x="650877" y="1999900"/>
                </a:cubicBezTo>
                <a:lnTo>
                  <a:pt x="181378" y="1530401"/>
                </a:lnTo>
                <a:cubicBezTo>
                  <a:pt x="-60459" y="1288564"/>
                  <a:pt x="-60459" y="892714"/>
                  <a:pt x="181378" y="650877"/>
                </a:cubicBezTo>
                <a:lnTo>
                  <a:pt x="650877" y="181378"/>
                </a:lnTo>
                <a:cubicBezTo>
                  <a:pt x="771796" y="60459"/>
                  <a:pt x="931217" y="0"/>
                  <a:pt x="1090639" y="0"/>
                </a:cubicBezTo>
                <a:close/>
              </a:path>
            </a:pathLst>
          </a:custGeom>
          <a:pattFill prst="pct10">
            <a:fgClr>
              <a:srgbClr val="000000"/>
            </a:fgClr>
            <a:bgClr>
              <a:srgbClr val="FFFFFF"/>
            </a:bgClr>
          </a:pattFill>
        </p:spPr>
      </p:pic>
      <p:pic>
        <p:nvPicPr>
          <p:cNvPr id="8" name="Tijdelijke aanduiding voor afbeelding 18"/>
          <p:cNvPicPr>
            <a:picLocks noChangeAspect="1"/>
          </p:cNvPicPr>
          <p:nvPr/>
        </p:nvPicPr>
        <p:blipFill>
          <a:blip r:embed="rId6" cstate="print">
            <a:extLst>
              <a:ext uri="{28A0092B-C50C-407E-A947-70E740481C1C}">
                <a14:useLocalDpi xmlns:a14="http://schemas.microsoft.com/office/drawing/2010/main" val="0"/>
              </a:ext>
            </a:extLst>
          </a:blip>
          <a:srcRect t="16667" b="16667"/>
          <a:stretch>
            <a:fillRect/>
          </a:stretch>
        </p:blipFill>
        <p:spPr>
          <a:xfrm>
            <a:off x="8238326" y="2167713"/>
            <a:ext cx="2867550" cy="2867548"/>
          </a:xfrm>
          <a:custGeom>
            <a:avLst/>
            <a:gdLst>
              <a:gd name="connsiteX0" fmla="*/ 1090639 w 2181277"/>
              <a:gd name="connsiteY0" fmla="*/ 0 h 2181277"/>
              <a:gd name="connsiteX1" fmla="*/ 1530401 w 2181277"/>
              <a:gd name="connsiteY1" fmla="*/ 181378 h 2181277"/>
              <a:gd name="connsiteX2" fmla="*/ 1999900 w 2181277"/>
              <a:gd name="connsiteY2" fmla="*/ 650877 h 2181277"/>
              <a:gd name="connsiteX3" fmla="*/ 1999900 w 2181277"/>
              <a:gd name="connsiteY3" fmla="*/ 1530401 h 2181277"/>
              <a:gd name="connsiteX4" fmla="*/ 1530401 w 2181277"/>
              <a:gd name="connsiteY4" fmla="*/ 1999900 h 2181277"/>
              <a:gd name="connsiteX5" fmla="*/ 650877 w 2181277"/>
              <a:gd name="connsiteY5" fmla="*/ 1999900 h 2181277"/>
              <a:gd name="connsiteX6" fmla="*/ 181378 w 2181277"/>
              <a:gd name="connsiteY6" fmla="*/ 1530401 h 2181277"/>
              <a:gd name="connsiteX7" fmla="*/ 181378 w 2181277"/>
              <a:gd name="connsiteY7" fmla="*/ 650877 h 2181277"/>
              <a:gd name="connsiteX8" fmla="*/ 650877 w 2181277"/>
              <a:gd name="connsiteY8" fmla="*/ 181378 h 2181277"/>
              <a:gd name="connsiteX9" fmla="*/ 1090639 w 2181277"/>
              <a:gd name="connsiteY9" fmla="*/ 0 h 218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1277" h="2181277">
                <a:moveTo>
                  <a:pt x="1090639" y="0"/>
                </a:moveTo>
                <a:cubicBezTo>
                  <a:pt x="1250061" y="0"/>
                  <a:pt x="1409483" y="60459"/>
                  <a:pt x="1530401" y="181378"/>
                </a:cubicBezTo>
                <a:lnTo>
                  <a:pt x="1999900" y="650877"/>
                </a:lnTo>
                <a:cubicBezTo>
                  <a:pt x="2241737" y="892714"/>
                  <a:pt x="2241737" y="1288564"/>
                  <a:pt x="1999900" y="1530401"/>
                </a:cubicBezTo>
                <a:lnTo>
                  <a:pt x="1530401" y="1999900"/>
                </a:lnTo>
                <a:cubicBezTo>
                  <a:pt x="1288564" y="2241737"/>
                  <a:pt x="892714" y="2241737"/>
                  <a:pt x="650877" y="1999900"/>
                </a:cubicBezTo>
                <a:lnTo>
                  <a:pt x="181378" y="1530401"/>
                </a:lnTo>
                <a:cubicBezTo>
                  <a:pt x="-60459" y="1288564"/>
                  <a:pt x="-60459" y="892714"/>
                  <a:pt x="181378" y="650877"/>
                </a:cubicBezTo>
                <a:lnTo>
                  <a:pt x="650877" y="181378"/>
                </a:lnTo>
                <a:cubicBezTo>
                  <a:pt x="771796" y="60459"/>
                  <a:pt x="931217" y="0"/>
                  <a:pt x="1090639" y="0"/>
                </a:cubicBezTo>
                <a:close/>
              </a:path>
            </a:pathLst>
          </a:custGeom>
          <a:pattFill prst="pct10">
            <a:fgClr>
              <a:srgbClr val="000000"/>
            </a:fgClr>
            <a:bgClr>
              <a:srgbClr val="FFFFFF"/>
            </a:bgClr>
          </a:pattFill>
        </p:spPr>
      </p:pic>
      <p:sp>
        <p:nvSpPr>
          <p:cNvPr id="9" name="AutoShape 3"/>
          <p:cNvSpPr>
            <a:spLocks/>
          </p:cNvSpPr>
          <p:nvPr/>
        </p:nvSpPr>
        <p:spPr bwMode="auto">
          <a:xfrm>
            <a:off x="11149908" y="-1795524"/>
            <a:ext cx="2867548" cy="2867548"/>
          </a:xfrm>
          <a:custGeom>
            <a:avLst/>
            <a:gdLst/>
            <a:ahLst/>
            <a:cxnLst/>
            <a:rect l="0" t="0" r="r" b="b"/>
            <a:pathLst>
              <a:path w="20465" h="20465">
                <a:moveTo>
                  <a:pt x="18764" y="6107"/>
                </a:moveTo>
                <a:cubicBezTo>
                  <a:pt x="21033" y="8376"/>
                  <a:pt x="21033" y="12090"/>
                  <a:pt x="18764" y="14359"/>
                </a:cubicBezTo>
                <a:lnTo>
                  <a:pt x="14359" y="18764"/>
                </a:lnTo>
                <a:cubicBezTo>
                  <a:pt x="12090" y="21033"/>
                  <a:pt x="8376" y="21033"/>
                  <a:pt x="6107" y="18764"/>
                </a:cubicBezTo>
                <a:lnTo>
                  <a:pt x="1702" y="14359"/>
                </a:lnTo>
                <a:cubicBezTo>
                  <a:pt x="-567" y="12090"/>
                  <a:pt x="-567" y="8376"/>
                  <a:pt x="1702" y="6107"/>
                </a:cubicBezTo>
                <a:lnTo>
                  <a:pt x="6107" y="1702"/>
                </a:lnTo>
                <a:cubicBezTo>
                  <a:pt x="8376" y="-567"/>
                  <a:pt x="12090" y="-567"/>
                  <a:pt x="14359" y="1702"/>
                </a:cubicBezTo>
                <a:lnTo>
                  <a:pt x="18764" y="6107"/>
                </a:lnTo>
                <a:close/>
                <a:moveTo>
                  <a:pt x="18764" y="6107"/>
                </a:moveTo>
              </a:path>
            </a:pathLst>
          </a:custGeom>
          <a:gradFill>
            <a:gsLst>
              <a:gs pos="0">
                <a:srgbClr val="7F3EB2"/>
              </a:gs>
              <a:gs pos="100000">
                <a:srgbClr val="FF5988"/>
              </a:gs>
            </a:gsLst>
            <a:lin ang="2700000" scaled="0"/>
          </a:gradFill>
          <a:ln>
            <a:noFill/>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endParaRPr>
          </a:p>
        </p:txBody>
      </p:sp>
      <p:sp>
        <p:nvSpPr>
          <p:cNvPr id="10" name="AutoShape 3"/>
          <p:cNvSpPr>
            <a:spLocks/>
          </p:cNvSpPr>
          <p:nvPr/>
        </p:nvSpPr>
        <p:spPr bwMode="auto">
          <a:xfrm>
            <a:off x="4337787" y="-1649756"/>
            <a:ext cx="2867548" cy="2867548"/>
          </a:xfrm>
          <a:custGeom>
            <a:avLst/>
            <a:gdLst/>
            <a:ahLst/>
            <a:cxnLst/>
            <a:rect l="0" t="0" r="r" b="b"/>
            <a:pathLst>
              <a:path w="20465" h="20465">
                <a:moveTo>
                  <a:pt x="18764" y="6107"/>
                </a:moveTo>
                <a:cubicBezTo>
                  <a:pt x="21033" y="8376"/>
                  <a:pt x="21033" y="12090"/>
                  <a:pt x="18764" y="14359"/>
                </a:cubicBezTo>
                <a:lnTo>
                  <a:pt x="14359" y="18764"/>
                </a:lnTo>
                <a:cubicBezTo>
                  <a:pt x="12090" y="21033"/>
                  <a:pt x="8376" y="21033"/>
                  <a:pt x="6107" y="18764"/>
                </a:cubicBezTo>
                <a:lnTo>
                  <a:pt x="1702" y="14359"/>
                </a:lnTo>
                <a:cubicBezTo>
                  <a:pt x="-567" y="12090"/>
                  <a:pt x="-567" y="8376"/>
                  <a:pt x="1702" y="6107"/>
                </a:cubicBezTo>
                <a:lnTo>
                  <a:pt x="6107" y="1702"/>
                </a:lnTo>
                <a:cubicBezTo>
                  <a:pt x="8376" y="-567"/>
                  <a:pt x="12090" y="-567"/>
                  <a:pt x="14359" y="1702"/>
                </a:cubicBezTo>
                <a:lnTo>
                  <a:pt x="18764" y="6107"/>
                </a:lnTo>
                <a:close/>
                <a:moveTo>
                  <a:pt x="18764" y="6107"/>
                </a:moveTo>
              </a:path>
            </a:pathLst>
          </a:custGeom>
          <a:gradFill>
            <a:gsLst>
              <a:gs pos="0">
                <a:srgbClr val="7F3EB2">
                  <a:alpha val="40000"/>
                </a:srgbClr>
              </a:gs>
              <a:gs pos="100000">
                <a:srgbClr val="FF5988">
                  <a:alpha val="40000"/>
                </a:srgbClr>
              </a:gs>
            </a:gsLst>
            <a:lin ang="2700000" scaled="0"/>
          </a:gradFill>
          <a:ln>
            <a:noFill/>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endParaRPr>
          </a:p>
        </p:txBody>
      </p:sp>
      <p:sp>
        <p:nvSpPr>
          <p:cNvPr id="11" name="TextBox 24"/>
          <p:cNvSpPr txBox="1"/>
          <p:nvPr/>
        </p:nvSpPr>
        <p:spPr>
          <a:xfrm>
            <a:off x="1790699" y="3178918"/>
            <a:ext cx="4574589" cy="892104"/>
          </a:xfrm>
          <a:prstGeom prst="rect">
            <a:avLst/>
          </a:prstGeom>
          <a:noFill/>
        </p:spPr>
        <p:txBody>
          <a:bodyPr wrap="square" lIns="0" tIns="0" rIns="0" bIns="0" rtlCol="0">
            <a:spAutoFit/>
          </a:bodyPr>
          <a:lstStyle/>
          <a:p>
            <a:pPr>
              <a:lnSpc>
                <a:spcPct val="80000"/>
              </a:lnSpc>
            </a:pPr>
            <a:r>
              <a:rPr lang="en-US" sz="3600" dirty="0" err="1" smtClean="0">
                <a:solidFill>
                  <a:srgbClr val="000000"/>
                </a:solidFill>
                <a:latin typeface="Avenir LT Std 55 Roman" panose="020B0703020203020204" pitchFamily="34" charset="0"/>
                <a:ea typeface="Titillium Light" charset="0"/>
                <a:cs typeface="Titillium Light" charset="0"/>
              </a:rPr>
              <a:t>Een</a:t>
            </a:r>
            <a:r>
              <a:rPr lang="en-US" sz="3600" dirty="0" smtClean="0">
                <a:solidFill>
                  <a:srgbClr val="000000"/>
                </a:solidFill>
                <a:latin typeface="Avenir LT Std 55 Roman" panose="020B0703020203020204" pitchFamily="34" charset="0"/>
                <a:ea typeface="Titillium Light" charset="0"/>
                <a:cs typeface="Titillium Light" charset="0"/>
              </a:rPr>
              <a:t> </a:t>
            </a:r>
            <a:r>
              <a:rPr lang="en-US" sz="3600" dirty="0" err="1" smtClean="0">
                <a:solidFill>
                  <a:srgbClr val="000000"/>
                </a:solidFill>
                <a:latin typeface="Avenir LT Std 55 Roman" panose="020B0703020203020204" pitchFamily="34" charset="0"/>
                <a:ea typeface="Titillium Light" charset="0"/>
                <a:cs typeface="Titillium Light" charset="0"/>
              </a:rPr>
              <a:t>stad</a:t>
            </a:r>
            <a:r>
              <a:rPr lang="en-US" sz="3600" dirty="0" smtClean="0">
                <a:solidFill>
                  <a:srgbClr val="000000"/>
                </a:solidFill>
                <a:latin typeface="Avenir LT Std 55 Roman" panose="020B0703020203020204" pitchFamily="34" charset="0"/>
                <a:ea typeface="Titillium Light" charset="0"/>
                <a:cs typeface="Titillium Light" charset="0"/>
              </a:rPr>
              <a:t> </a:t>
            </a:r>
            <a:r>
              <a:rPr lang="en-US" sz="3600" dirty="0" err="1" smtClean="0">
                <a:solidFill>
                  <a:srgbClr val="000000"/>
                </a:solidFill>
                <a:latin typeface="Avenir LT Std 55 Roman" panose="020B0703020203020204" pitchFamily="34" charset="0"/>
                <a:ea typeface="Titillium Light" charset="0"/>
                <a:cs typeface="Titillium Light" charset="0"/>
              </a:rPr>
              <a:t>voor</a:t>
            </a:r>
            <a:r>
              <a:rPr lang="en-US" sz="3600" dirty="0" smtClean="0">
                <a:solidFill>
                  <a:srgbClr val="000000"/>
                </a:solidFill>
                <a:latin typeface="Avenir LT Std 55 Roman" panose="020B0703020203020204" pitchFamily="34" charset="0"/>
                <a:ea typeface="Titillium Light" charset="0"/>
                <a:cs typeface="Titillium Light" charset="0"/>
              </a:rPr>
              <a:t> </a:t>
            </a:r>
            <a:r>
              <a:rPr lang="en-US" sz="3600" dirty="0" err="1" smtClean="0">
                <a:solidFill>
                  <a:srgbClr val="000000"/>
                </a:solidFill>
                <a:latin typeface="Avenir LT Std 55 Roman" panose="020B0703020203020204" pitchFamily="34" charset="0"/>
                <a:ea typeface="Titillium Light" charset="0"/>
                <a:cs typeface="Titillium Light" charset="0"/>
              </a:rPr>
              <a:t>iedereen</a:t>
            </a:r>
            <a:endParaRPr lang="en-US" sz="3600" dirty="0">
              <a:solidFill>
                <a:srgbClr val="000000"/>
              </a:solidFill>
              <a:latin typeface="Avenir LT Std 55 Roman" panose="020B0703020203020204" pitchFamily="34" charset="0"/>
              <a:ea typeface="Titillium Light" charset="0"/>
              <a:cs typeface="Titillium Light" charset="0"/>
            </a:endParaRPr>
          </a:p>
        </p:txBody>
      </p:sp>
      <p:cxnSp>
        <p:nvCxnSpPr>
          <p:cNvPr id="12" name="Straight Connector 25"/>
          <p:cNvCxnSpPr/>
          <p:nvPr/>
        </p:nvCxnSpPr>
        <p:spPr>
          <a:xfrm>
            <a:off x="1790700" y="4375976"/>
            <a:ext cx="691243" cy="0"/>
          </a:xfrm>
          <a:prstGeom prst="line">
            <a:avLst/>
          </a:prstGeom>
          <a:noFill/>
          <a:ln w="25400" cap="flat" cmpd="sng" algn="ctr">
            <a:gradFill>
              <a:gsLst>
                <a:gs pos="0">
                  <a:srgbClr val="7F3EB2"/>
                </a:gs>
                <a:gs pos="100000">
                  <a:srgbClr val="FF5988"/>
                </a:gs>
              </a:gsLst>
              <a:lin ang="2700000" scaled="0"/>
            </a:gradFill>
            <a:prstDash val="solid"/>
            <a:miter lim="800000"/>
          </a:ln>
          <a:effectLst/>
        </p:spPr>
      </p:cxnSp>
    </p:spTree>
    <p:extLst>
      <p:ext uri="{BB962C8B-B14F-4D97-AF65-F5344CB8AC3E}">
        <p14:creationId xmlns:p14="http://schemas.microsoft.com/office/powerpoint/2010/main" val="347978915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dirty="0"/>
              <a:t>Wie ben ik </a:t>
            </a:r>
          </a:p>
        </p:txBody>
      </p:sp>
      <p:sp>
        <p:nvSpPr>
          <p:cNvPr id="3" name="Tijdelijke aanduiding voor inhoud 2"/>
          <p:cNvSpPr>
            <a:spLocks noGrp="1"/>
          </p:cNvSpPr>
          <p:nvPr>
            <p:ph idx="1"/>
          </p:nvPr>
        </p:nvSpPr>
        <p:spPr/>
        <p:txBody>
          <a:bodyPr/>
          <a:lstStyle/>
          <a:p>
            <a:pPr marL="0" indent="0">
              <a:buNone/>
            </a:pPr>
            <a:r>
              <a:rPr lang="nl-NL" dirty="0">
                <a:latin typeface="Avenir LT Std 35 Light" panose="020B0402020203020204" pitchFamily="34" charset="0"/>
              </a:rPr>
              <a:t>Havensteder</a:t>
            </a:r>
          </a:p>
          <a:p>
            <a:endParaRPr lang="nl-NL" dirty="0">
              <a:latin typeface="Avenir LT Std 35 Light" panose="020B0402020203020204" pitchFamily="34" charset="0"/>
            </a:endParaRPr>
          </a:p>
          <a:p>
            <a:endParaRPr lang="nl-NL" dirty="0">
              <a:latin typeface="Avenir LT Std 35 Light" panose="020B0402020203020204" pitchFamily="34" charset="0"/>
            </a:endParaRPr>
          </a:p>
          <a:p>
            <a:endParaRPr lang="nl-NL" dirty="0">
              <a:latin typeface="Avenir LT Std 35 Light" panose="020B0402020203020204" pitchFamily="34" charset="0"/>
            </a:endParaRPr>
          </a:p>
          <a:p>
            <a:endParaRPr lang="nl-NL" dirty="0">
              <a:latin typeface="Avenir LT Std 35 Light" panose="020B0402020203020204" pitchFamily="34" charset="0"/>
            </a:endParaRPr>
          </a:p>
          <a:p>
            <a:pPr marL="3657600" lvl="8" indent="0">
              <a:buNone/>
            </a:pPr>
            <a:r>
              <a:rPr lang="nl-NL" dirty="0">
                <a:latin typeface="Avenir LT Std 35 Light" panose="020B0402020203020204" pitchFamily="34" charset="0"/>
              </a:rPr>
              <a:t>		Paul Elleswijk</a:t>
            </a:r>
          </a:p>
          <a:p>
            <a:pPr marL="3657600" lvl="8" indent="0">
              <a:buNone/>
            </a:pPr>
            <a:r>
              <a:rPr lang="nl-NL" dirty="0">
                <a:latin typeface="Avenir LT Std 35 Light" panose="020B0402020203020204" pitchFamily="34" charset="0"/>
              </a:rPr>
              <a:t>		Projectleider </a:t>
            </a:r>
          </a:p>
        </p:txBody>
      </p:sp>
      <p:pic>
        <p:nvPicPr>
          <p:cNvPr id="5" name="Afbeelding 4" descr="Afbeelding met persoon, man, gebouw, glimlachen&#10;&#10;Automatisch gegenereerde beschrijving">
            <a:extLst>
              <a:ext uri="{FF2B5EF4-FFF2-40B4-BE49-F238E27FC236}">
                <a16:creationId xmlns:a16="http://schemas.microsoft.com/office/drawing/2014/main" id="{5269B3AC-B715-4A84-8C01-EF8F5EF401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0" y="1825625"/>
            <a:ext cx="2161032" cy="2313432"/>
          </a:xfrm>
          <a:prstGeom prst="rect">
            <a:avLst/>
          </a:prstGeom>
        </p:spPr>
      </p:pic>
      <p:pic>
        <p:nvPicPr>
          <p:cNvPr id="6" name="Afbeelding 5">
            <a:extLst>
              <a:ext uri="{FF2B5EF4-FFF2-40B4-BE49-F238E27FC236}">
                <a16:creationId xmlns:a16="http://schemas.microsoft.com/office/drawing/2014/main" id="{6E465572-4965-4877-85A6-5C8E6899F4CA}"/>
              </a:ext>
            </a:extLst>
          </p:cNvPr>
          <p:cNvPicPr>
            <a:picLocks noChangeAspect="1"/>
          </p:cNvPicPr>
          <p:nvPr/>
        </p:nvPicPr>
        <p:blipFill>
          <a:blip r:embed="rId3"/>
          <a:stretch>
            <a:fillRect/>
          </a:stretch>
        </p:blipFill>
        <p:spPr>
          <a:xfrm>
            <a:off x="461591" y="1424177"/>
            <a:ext cx="4098217" cy="2730437"/>
          </a:xfrm>
          <a:prstGeom prst="rect">
            <a:avLst/>
          </a:prstGeom>
        </p:spPr>
      </p:pic>
    </p:spTree>
    <p:extLst>
      <p:ext uri="{BB962C8B-B14F-4D97-AF65-F5344CB8AC3E}">
        <p14:creationId xmlns:p14="http://schemas.microsoft.com/office/powerpoint/2010/main" val="18655325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1"/>
          <p:cNvSpPr txBox="1">
            <a:spLocks/>
          </p:cNvSpPr>
          <p:nvPr/>
        </p:nvSpPr>
        <p:spPr>
          <a:xfrm>
            <a:off x="675640" y="1262057"/>
            <a:ext cx="10678160" cy="4822048"/>
          </a:xfrm>
          <a:prstGeom prst="rect">
            <a:avLst/>
          </a:prstGeom>
        </p:spPr>
        <p:txBody>
          <a:bodyPr vert="horz" wrap="square" lIns="91440" tIns="45720" rIns="91440" bIns="45720" numCol="1"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Low" defTabSz="1219170">
              <a:spcAft>
                <a:spcPts val="800"/>
              </a:spcAft>
              <a:buClr>
                <a:srgbClr val="D8981F"/>
              </a:buClr>
              <a:buSzPct val="100000"/>
              <a:defRPr/>
            </a:pPr>
            <a:endParaRPr lang="nl-NL" sz="2000" dirty="0">
              <a:ln w="0"/>
              <a:solidFill>
                <a:prstClr val="black"/>
              </a:solidFill>
              <a:latin typeface="Avenir LT Std 35 Light" panose="020B0402020203020204" pitchFamily="34" charset="0"/>
            </a:endParaRPr>
          </a:p>
        </p:txBody>
      </p:sp>
      <p:sp>
        <p:nvSpPr>
          <p:cNvPr id="5" name="Tijdelijke aanduiding voor tekst 2"/>
          <p:cNvSpPr txBox="1">
            <a:spLocks/>
          </p:cNvSpPr>
          <p:nvPr/>
        </p:nvSpPr>
        <p:spPr>
          <a:xfrm>
            <a:off x="675640" y="465317"/>
            <a:ext cx="10678160" cy="511129"/>
          </a:xfrm>
          <a:prstGeom prst="rect">
            <a:avLst/>
          </a:prstGeom>
        </p:spPr>
        <p:txBody>
          <a:bodyPr vert="horz" lIns="91440" tIns="45720" rIns="91440" bIns="45720" rtlCol="0" anchor="b">
            <a:normAutofit/>
          </a:bodyPr>
          <a:lstStyle>
            <a:lvl1pPr indent="0">
              <a:lnSpc>
                <a:spcPct val="90000"/>
              </a:lnSpc>
              <a:spcBef>
                <a:spcPts val="1000"/>
              </a:spcBef>
              <a:buFont typeface="Arial" panose="020B0604020202020204" pitchFamily="34" charset="0"/>
              <a:buNone/>
              <a:defRPr sz="1867" b="0">
                <a:latin typeface="Avenir LT Std 55 Roman" panose="020B0703020203020204" pitchFamily="34" charset="0"/>
              </a:defRPr>
            </a:lvl1pPr>
            <a:lvl2pPr marL="457189" indent="0">
              <a:lnSpc>
                <a:spcPct val="90000"/>
              </a:lnSpc>
              <a:spcBef>
                <a:spcPts val="500"/>
              </a:spcBef>
              <a:buFont typeface="Arial" panose="020B0604020202020204" pitchFamily="34" charset="0"/>
              <a:buNone/>
              <a:defRPr sz="2000" b="1"/>
            </a:lvl2pPr>
            <a:lvl3pPr marL="914377" indent="0">
              <a:lnSpc>
                <a:spcPct val="90000"/>
              </a:lnSpc>
              <a:spcBef>
                <a:spcPts val="500"/>
              </a:spcBef>
              <a:buFont typeface="Arial" panose="020B0604020202020204" pitchFamily="34" charset="0"/>
              <a:buNone/>
              <a:defRPr b="1"/>
            </a:lvl3pPr>
            <a:lvl4pPr marL="1371566" indent="0">
              <a:lnSpc>
                <a:spcPct val="90000"/>
              </a:lnSpc>
              <a:spcBef>
                <a:spcPts val="500"/>
              </a:spcBef>
              <a:buFont typeface="Arial" panose="020B0604020202020204" pitchFamily="34" charset="0"/>
              <a:buNone/>
              <a:defRPr sz="1600" b="1"/>
            </a:lvl4pPr>
            <a:lvl5pPr marL="1828754" indent="0">
              <a:lnSpc>
                <a:spcPct val="90000"/>
              </a:lnSpc>
              <a:spcBef>
                <a:spcPts val="500"/>
              </a:spcBef>
              <a:buFont typeface="Arial" panose="020B0604020202020204" pitchFamily="34" charset="0"/>
              <a:buNone/>
              <a:defRPr sz="1600" b="1"/>
            </a:lvl5pPr>
            <a:lvl6pPr marL="2285943" indent="0">
              <a:lnSpc>
                <a:spcPct val="90000"/>
              </a:lnSpc>
              <a:spcBef>
                <a:spcPts val="500"/>
              </a:spcBef>
              <a:buFont typeface="Arial" panose="020B0604020202020204" pitchFamily="34" charset="0"/>
              <a:buNone/>
              <a:defRPr sz="1600" b="1"/>
            </a:lvl6pPr>
            <a:lvl7pPr marL="2743131" indent="0">
              <a:lnSpc>
                <a:spcPct val="90000"/>
              </a:lnSpc>
              <a:spcBef>
                <a:spcPts val="500"/>
              </a:spcBef>
              <a:buFont typeface="Arial" panose="020B0604020202020204" pitchFamily="34" charset="0"/>
              <a:buNone/>
              <a:defRPr sz="1600" b="1"/>
            </a:lvl7pPr>
            <a:lvl8pPr marL="3200320" indent="0">
              <a:lnSpc>
                <a:spcPct val="90000"/>
              </a:lnSpc>
              <a:spcBef>
                <a:spcPts val="500"/>
              </a:spcBef>
              <a:buFont typeface="Arial" panose="020B0604020202020204" pitchFamily="34" charset="0"/>
              <a:buNone/>
              <a:defRPr sz="1600" b="1"/>
            </a:lvl8pPr>
            <a:lvl9pPr marL="3657509" indent="0">
              <a:lnSpc>
                <a:spcPct val="90000"/>
              </a:lnSpc>
              <a:spcBef>
                <a:spcPts val="500"/>
              </a:spcBef>
              <a:buFont typeface="Arial" panose="020B0604020202020204" pitchFamily="34" charset="0"/>
              <a:buNone/>
              <a:defRPr sz="1600" b="1"/>
            </a:lvl9pPr>
          </a:lstStyle>
          <a:p>
            <a:r>
              <a:rPr lang="nl-NL" sz="2400" dirty="0"/>
              <a:t>Werkgebied Havensteder</a:t>
            </a:r>
          </a:p>
        </p:txBody>
      </p:sp>
      <p:grpSp>
        <p:nvGrpSpPr>
          <p:cNvPr id="12" name="Groep 11"/>
          <p:cNvGrpSpPr/>
          <p:nvPr/>
        </p:nvGrpSpPr>
        <p:grpSpPr>
          <a:xfrm>
            <a:off x="-95250" y="5763582"/>
            <a:ext cx="5114925" cy="1212267"/>
            <a:chOff x="-95250" y="5587640"/>
            <a:chExt cx="6657975" cy="1577979"/>
          </a:xfrm>
        </p:grpSpPr>
        <p:grpSp>
          <p:nvGrpSpPr>
            <p:cNvPr id="8" name="Groep 7"/>
            <p:cNvGrpSpPr/>
            <p:nvPr/>
          </p:nvGrpSpPr>
          <p:grpSpPr>
            <a:xfrm>
              <a:off x="393701" y="5587640"/>
              <a:ext cx="6045199" cy="1577979"/>
              <a:chOff x="450851" y="5397140"/>
              <a:chExt cx="6540499" cy="1707267"/>
            </a:xfrm>
          </p:grpSpPr>
          <p:pic>
            <p:nvPicPr>
              <p:cNvPr id="9" name="Picture 2" descr="Afbeeldingsresultaat voor havenstede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8549" b="30362"/>
              <a:stretch/>
            </p:blipFill>
            <p:spPr bwMode="auto">
              <a:xfrm>
                <a:off x="450851" y="5794829"/>
                <a:ext cx="2838580" cy="77706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Afbeeldingsresultaat voor bpd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1898" y="5397140"/>
                <a:ext cx="3039452" cy="1707267"/>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Rechthoek 10"/>
            <p:cNvSpPr/>
            <p:nvPr/>
          </p:nvSpPr>
          <p:spPr>
            <a:xfrm>
              <a:off x="-95250" y="5955213"/>
              <a:ext cx="6657975" cy="1007562"/>
            </a:xfrm>
            <a:prstGeom prst="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pic>
        <p:nvPicPr>
          <p:cNvPr id="2" name="Afbeelding 1">
            <a:extLst>
              <a:ext uri="{FF2B5EF4-FFF2-40B4-BE49-F238E27FC236}">
                <a16:creationId xmlns:a16="http://schemas.microsoft.com/office/drawing/2014/main" id="{B15001B5-AAAA-4041-868E-9C6594BEFE9A}"/>
              </a:ext>
            </a:extLst>
          </p:cNvPr>
          <p:cNvPicPr>
            <a:picLocks noChangeAspect="1"/>
          </p:cNvPicPr>
          <p:nvPr/>
        </p:nvPicPr>
        <p:blipFill>
          <a:blip r:embed="rId4"/>
          <a:stretch>
            <a:fillRect/>
          </a:stretch>
        </p:blipFill>
        <p:spPr>
          <a:xfrm>
            <a:off x="4838991" y="1199959"/>
            <a:ext cx="4901609" cy="4407790"/>
          </a:xfrm>
          <a:prstGeom prst="rect">
            <a:avLst/>
          </a:prstGeom>
        </p:spPr>
      </p:pic>
    </p:spTree>
    <p:extLst>
      <p:ext uri="{BB962C8B-B14F-4D97-AF65-F5344CB8AC3E}">
        <p14:creationId xmlns:p14="http://schemas.microsoft.com/office/powerpoint/2010/main" val="22327698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1"/>
          <p:cNvSpPr txBox="1">
            <a:spLocks/>
          </p:cNvSpPr>
          <p:nvPr/>
        </p:nvSpPr>
        <p:spPr>
          <a:xfrm>
            <a:off x="675640" y="1262057"/>
            <a:ext cx="10678160" cy="4822048"/>
          </a:xfrm>
          <a:prstGeom prst="rect">
            <a:avLst/>
          </a:prstGeom>
        </p:spPr>
        <p:txBody>
          <a:bodyPr vert="horz" wrap="square" lIns="91440" tIns="45720" rIns="91440" bIns="45720" numCol="1"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Low" defTabSz="1219170">
              <a:spcAft>
                <a:spcPts val="800"/>
              </a:spcAft>
              <a:buClr>
                <a:srgbClr val="D8981F"/>
              </a:buClr>
              <a:buSzPct val="100000"/>
              <a:defRPr/>
            </a:pPr>
            <a:endParaRPr lang="nl-NL" sz="2000" dirty="0">
              <a:ln w="0"/>
              <a:solidFill>
                <a:prstClr val="black"/>
              </a:solidFill>
              <a:latin typeface="Avenir LT Std 35 Light" panose="020B0402020203020204" pitchFamily="34" charset="0"/>
            </a:endParaRPr>
          </a:p>
        </p:txBody>
      </p:sp>
      <p:sp>
        <p:nvSpPr>
          <p:cNvPr id="5" name="Tijdelijke aanduiding voor tekst 2"/>
          <p:cNvSpPr txBox="1">
            <a:spLocks/>
          </p:cNvSpPr>
          <p:nvPr/>
        </p:nvSpPr>
        <p:spPr>
          <a:xfrm>
            <a:off x="675640" y="465317"/>
            <a:ext cx="10678160" cy="511129"/>
          </a:xfrm>
          <a:prstGeom prst="rect">
            <a:avLst/>
          </a:prstGeom>
        </p:spPr>
        <p:txBody>
          <a:bodyPr vert="horz" lIns="91440" tIns="45720" rIns="91440" bIns="45720" rtlCol="0" anchor="b">
            <a:normAutofit/>
          </a:bodyPr>
          <a:lstStyle>
            <a:lvl1pPr indent="0">
              <a:lnSpc>
                <a:spcPct val="90000"/>
              </a:lnSpc>
              <a:spcBef>
                <a:spcPts val="1000"/>
              </a:spcBef>
              <a:buFont typeface="Arial" panose="020B0604020202020204" pitchFamily="34" charset="0"/>
              <a:buNone/>
              <a:defRPr sz="1867" b="0">
                <a:latin typeface="Avenir LT Std 55 Roman" panose="020B0703020203020204" pitchFamily="34" charset="0"/>
              </a:defRPr>
            </a:lvl1pPr>
            <a:lvl2pPr marL="457189" indent="0">
              <a:lnSpc>
                <a:spcPct val="90000"/>
              </a:lnSpc>
              <a:spcBef>
                <a:spcPts val="500"/>
              </a:spcBef>
              <a:buFont typeface="Arial" panose="020B0604020202020204" pitchFamily="34" charset="0"/>
              <a:buNone/>
              <a:defRPr sz="2000" b="1"/>
            </a:lvl2pPr>
            <a:lvl3pPr marL="914377" indent="0">
              <a:lnSpc>
                <a:spcPct val="90000"/>
              </a:lnSpc>
              <a:spcBef>
                <a:spcPts val="500"/>
              </a:spcBef>
              <a:buFont typeface="Arial" panose="020B0604020202020204" pitchFamily="34" charset="0"/>
              <a:buNone/>
              <a:defRPr b="1"/>
            </a:lvl3pPr>
            <a:lvl4pPr marL="1371566" indent="0">
              <a:lnSpc>
                <a:spcPct val="90000"/>
              </a:lnSpc>
              <a:spcBef>
                <a:spcPts val="500"/>
              </a:spcBef>
              <a:buFont typeface="Arial" panose="020B0604020202020204" pitchFamily="34" charset="0"/>
              <a:buNone/>
              <a:defRPr sz="1600" b="1"/>
            </a:lvl4pPr>
            <a:lvl5pPr marL="1828754" indent="0">
              <a:lnSpc>
                <a:spcPct val="90000"/>
              </a:lnSpc>
              <a:spcBef>
                <a:spcPts val="500"/>
              </a:spcBef>
              <a:buFont typeface="Arial" panose="020B0604020202020204" pitchFamily="34" charset="0"/>
              <a:buNone/>
              <a:defRPr sz="1600" b="1"/>
            </a:lvl5pPr>
            <a:lvl6pPr marL="2285943" indent="0">
              <a:lnSpc>
                <a:spcPct val="90000"/>
              </a:lnSpc>
              <a:spcBef>
                <a:spcPts val="500"/>
              </a:spcBef>
              <a:buFont typeface="Arial" panose="020B0604020202020204" pitchFamily="34" charset="0"/>
              <a:buNone/>
              <a:defRPr sz="1600" b="1"/>
            </a:lvl6pPr>
            <a:lvl7pPr marL="2743131" indent="0">
              <a:lnSpc>
                <a:spcPct val="90000"/>
              </a:lnSpc>
              <a:spcBef>
                <a:spcPts val="500"/>
              </a:spcBef>
              <a:buFont typeface="Arial" panose="020B0604020202020204" pitchFamily="34" charset="0"/>
              <a:buNone/>
              <a:defRPr sz="1600" b="1"/>
            </a:lvl7pPr>
            <a:lvl8pPr marL="3200320" indent="0">
              <a:lnSpc>
                <a:spcPct val="90000"/>
              </a:lnSpc>
              <a:spcBef>
                <a:spcPts val="500"/>
              </a:spcBef>
              <a:buFont typeface="Arial" panose="020B0604020202020204" pitchFamily="34" charset="0"/>
              <a:buNone/>
              <a:defRPr sz="1600" b="1"/>
            </a:lvl8pPr>
            <a:lvl9pPr marL="3657509" indent="0">
              <a:lnSpc>
                <a:spcPct val="90000"/>
              </a:lnSpc>
              <a:spcBef>
                <a:spcPts val="500"/>
              </a:spcBef>
              <a:buFont typeface="Arial" panose="020B0604020202020204" pitchFamily="34" charset="0"/>
              <a:buNone/>
              <a:defRPr sz="1600" b="1"/>
            </a:lvl9pPr>
          </a:lstStyle>
          <a:p>
            <a:r>
              <a:rPr lang="nl-NL" sz="2400" dirty="0"/>
              <a:t>In cijfers</a:t>
            </a:r>
          </a:p>
        </p:txBody>
      </p:sp>
      <p:grpSp>
        <p:nvGrpSpPr>
          <p:cNvPr id="12" name="Groep 11"/>
          <p:cNvGrpSpPr/>
          <p:nvPr/>
        </p:nvGrpSpPr>
        <p:grpSpPr>
          <a:xfrm>
            <a:off x="-95250" y="5763582"/>
            <a:ext cx="5114925" cy="1212267"/>
            <a:chOff x="-95250" y="5587640"/>
            <a:chExt cx="6657975" cy="1577979"/>
          </a:xfrm>
        </p:grpSpPr>
        <p:grpSp>
          <p:nvGrpSpPr>
            <p:cNvPr id="8" name="Groep 7"/>
            <p:cNvGrpSpPr/>
            <p:nvPr/>
          </p:nvGrpSpPr>
          <p:grpSpPr>
            <a:xfrm>
              <a:off x="393701" y="5587640"/>
              <a:ext cx="6045199" cy="1577979"/>
              <a:chOff x="450851" y="5397140"/>
              <a:chExt cx="6540499" cy="1707267"/>
            </a:xfrm>
          </p:grpSpPr>
          <p:pic>
            <p:nvPicPr>
              <p:cNvPr id="9" name="Picture 2" descr="Afbeeldingsresultaat voor havenstede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8549" b="30362"/>
              <a:stretch/>
            </p:blipFill>
            <p:spPr bwMode="auto">
              <a:xfrm>
                <a:off x="450851" y="5794829"/>
                <a:ext cx="2838580" cy="77706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Afbeeldingsresultaat voor bpd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1898" y="5397140"/>
                <a:ext cx="3039452" cy="1707267"/>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Rechthoek 10"/>
            <p:cNvSpPr/>
            <p:nvPr/>
          </p:nvSpPr>
          <p:spPr>
            <a:xfrm>
              <a:off x="-95250" y="5955213"/>
              <a:ext cx="6657975" cy="1007562"/>
            </a:xfrm>
            <a:prstGeom prst="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aphicFrame>
        <p:nvGraphicFramePr>
          <p:cNvPr id="3" name="Tabel 2">
            <a:extLst>
              <a:ext uri="{FF2B5EF4-FFF2-40B4-BE49-F238E27FC236}">
                <a16:creationId xmlns:a16="http://schemas.microsoft.com/office/drawing/2014/main" id="{FA825BCF-0378-4BAA-BD02-829C952DB3CD}"/>
              </a:ext>
            </a:extLst>
          </p:cNvPr>
          <p:cNvGraphicFramePr>
            <a:graphicFrameLocks noGrp="1"/>
          </p:cNvGraphicFramePr>
          <p:nvPr>
            <p:extLst/>
          </p:nvPr>
        </p:nvGraphicFramePr>
        <p:xfrm>
          <a:off x="3630168" y="1415316"/>
          <a:ext cx="7123176" cy="4474819"/>
        </p:xfrm>
        <a:graphic>
          <a:graphicData uri="http://schemas.openxmlformats.org/drawingml/2006/table">
            <a:tbl>
              <a:tblPr firstRow="1" firstCol="1" bandRow="1"/>
              <a:tblGrid>
                <a:gridCol w="4285418">
                  <a:extLst>
                    <a:ext uri="{9D8B030D-6E8A-4147-A177-3AD203B41FA5}">
                      <a16:colId xmlns:a16="http://schemas.microsoft.com/office/drawing/2014/main" val="1155084649"/>
                    </a:ext>
                  </a:extLst>
                </a:gridCol>
                <a:gridCol w="2837758">
                  <a:extLst>
                    <a:ext uri="{9D8B030D-6E8A-4147-A177-3AD203B41FA5}">
                      <a16:colId xmlns:a16="http://schemas.microsoft.com/office/drawing/2014/main" val="3279647734"/>
                    </a:ext>
                  </a:extLst>
                </a:gridCol>
              </a:tblGrid>
              <a:tr h="358874">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endParaRPr lang="nl-NL" sz="1000" dirty="0">
                        <a:effectLst/>
                        <a:latin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53830"/>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spcAft>
                          <a:spcPts val="0"/>
                        </a:spcAft>
                      </a:pPr>
                      <a:r>
                        <a:rPr lang="nl-NL" sz="1600" dirty="0">
                          <a:effectLst/>
                        </a:rPr>
                        <a:t>2016</a:t>
                      </a:r>
                      <a:endParaRPr lang="nl-NL" sz="1600" dirty="0">
                        <a:effectLst/>
                        <a:latin typeface="Calibri" panose="020F0502020204030204" pitchFamily="34" charset="0"/>
                        <a:ea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53830"/>
                    </a:solidFill>
                  </a:tcPr>
                </a:tc>
                <a:extLst>
                  <a:ext uri="{0D108BD9-81ED-4DB2-BD59-A6C34878D82A}">
                    <a16:rowId xmlns:a16="http://schemas.microsoft.com/office/drawing/2014/main" val="447308937"/>
                  </a:ext>
                </a:extLst>
              </a:tr>
              <a:tr h="658685">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spcAft>
                          <a:spcPts val="0"/>
                        </a:spcAft>
                      </a:pPr>
                      <a:r>
                        <a:rPr lang="nl-NL" sz="1600" b="0" dirty="0">
                          <a:effectLst/>
                        </a:rPr>
                        <a:t>totaal aantal woningen en bedrijfspanden</a:t>
                      </a:r>
                      <a:endParaRPr lang="nl-NL" sz="1600" b="0" dirty="0">
                        <a:effectLst/>
                        <a:latin typeface="Calibri" panose="020F0502020204030204" pitchFamily="34" charset="0"/>
                        <a:ea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53830"/>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spcAft>
                          <a:spcPts val="0"/>
                        </a:spcAft>
                      </a:pPr>
                      <a:r>
                        <a:rPr lang="nl-NL" sz="1600" dirty="0">
                          <a:effectLst/>
                        </a:rPr>
                        <a:t>48.970 (#6 in Nederland)</a:t>
                      </a:r>
                      <a:endParaRPr lang="nl-NL" sz="1600" dirty="0">
                        <a:effectLst/>
                        <a:latin typeface="Calibri" panose="020F0502020204030204" pitchFamily="34" charset="0"/>
                        <a:ea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53830">
                        <a:tint val="40000"/>
                      </a:srgbClr>
                    </a:solidFill>
                  </a:tcPr>
                </a:tc>
                <a:extLst>
                  <a:ext uri="{0D108BD9-81ED-4DB2-BD59-A6C34878D82A}">
                    <a16:rowId xmlns:a16="http://schemas.microsoft.com/office/drawing/2014/main" val="2953076910"/>
                  </a:ext>
                </a:extLst>
              </a:tr>
              <a:tr h="658685">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spcAft>
                          <a:spcPts val="0"/>
                        </a:spcAft>
                      </a:pPr>
                      <a:r>
                        <a:rPr lang="nl-NL" sz="1600" b="0" dirty="0">
                          <a:effectLst/>
                        </a:rPr>
                        <a:t>Marktwaarde in verhuurde staat vastgoed in exploitatie</a:t>
                      </a:r>
                      <a:endParaRPr lang="nl-NL" sz="1600" b="0" dirty="0">
                        <a:effectLst/>
                        <a:latin typeface="Calibri" panose="020F0502020204030204" pitchFamily="34" charset="0"/>
                        <a:ea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53830"/>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spcAft>
                          <a:spcPts val="0"/>
                        </a:spcAft>
                      </a:pPr>
                      <a:r>
                        <a:rPr lang="nl-NL" sz="1600" dirty="0">
                          <a:effectLst/>
                        </a:rPr>
                        <a:t>€ 4,4 miljard</a:t>
                      </a:r>
                      <a:endParaRPr lang="nl-NL" sz="1600" dirty="0">
                        <a:effectLst/>
                        <a:latin typeface="Calibri" panose="020F0502020204030204" pitchFamily="34" charset="0"/>
                        <a:ea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53830">
                        <a:tint val="20000"/>
                      </a:srgbClr>
                    </a:solidFill>
                  </a:tcPr>
                </a:tc>
                <a:extLst>
                  <a:ext uri="{0D108BD9-81ED-4DB2-BD59-A6C34878D82A}">
                    <a16:rowId xmlns:a16="http://schemas.microsoft.com/office/drawing/2014/main" val="1676413745"/>
                  </a:ext>
                </a:extLst>
              </a:tr>
              <a:tr h="559715">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spcAft>
                          <a:spcPts val="0"/>
                        </a:spcAft>
                      </a:pPr>
                      <a:r>
                        <a:rPr lang="nl-NL" sz="1600" b="0" dirty="0" err="1">
                          <a:effectLst/>
                        </a:rPr>
                        <a:t>Leningportefeuille</a:t>
                      </a:r>
                      <a:endParaRPr lang="nl-NL" sz="1600" b="0" dirty="0">
                        <a:effectLst/>
                        <a:latin typeface="Calibri" panose="020F0502020204030204" pitchFamily="34" charset="0"/>
                        <a:ea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53830"/>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spcAft>
                          <a:spcPts val="0"/>
                        </a:spcAft>
                      </a:pPr>
                      <a:r>
                        <a:rPr lang="nl-NL" sz="1600" dirty="0">
                          <a:effectLst/>
                        </a:rPr>
                        <a:t>€ 1,7 miljard</a:t>
                      </a:r>
                      <a:endParaRPr lang="nl-NL" sz="1600" dirty="0">
                        <a:effectLst/>
                        <a:latin typeface="Calibri" panose="020F0502020204030204" pitchFamily="34" charset="0"/>
                        <a:ea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53830">
                        <a:tint val="40000"/>
                      </a:srgbClr>
                    </a:solidFill>
                  </a:tcPr>
                </a:tc>
                <a:extLst>
                  <a:ext uri="{0D108BD9-81ED-4DB2-BD59-A6C34878D82A}">
                    <a16:rowId xmlns:a16="http://schemas.microsoft.com/office/drawing/2014/main" val="3791611526"/>
                  </a:ext>
                </a:extLst>
              </a:tr>
              <a:tr h="559715">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spcAft>
                          <a:spcPts val="0"/>
                        </a:spcAft>
                      </a:pPr>
                      <a:r>
                        <a:rPr lang="nl-NL" sz="1600" b="0">
                          <a:effectLst/>
                        </a:rPr>
                        <a:t>huuropbrengsten</a:t>
                      </a:r>
                      <a:endParaRPr lang="nl-NL" sz="1600" b="0">
                        <a:effectLst/>
                        <a:latin typeface="Calibri" panose="020F0502020204030204" pitchFamily="34" charset="0"/>
                        <a:ea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53830"/>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spcAft>
                          <a:spcPts val="0"/>
                        </a:spcAft>
                      </a:pPr>
                      <a:r>
                        <a:rPr lang="nl-NL" sz="1600" dirty="0">
                          <a:effectLst/>
                        </a:rPr>
                        <a:t>€ 288 miljoen</a:t>
                      </a:r>
                      <a:endParaRPr lang="nl-NL" sz="1600" dirty="0">
                        <a:effectLst/>
                        <a:latin typeface="Calibri" panose="020F0502020204030204" pitchFamily="34" charset="0"/>
                        <a:ea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53830">
                        <a:tint val="20000"/>
                      </a:srgbClr>
                    </a:solidFill>
                  </a:tcPr>
                </a:tc>
                <a:extLst>
                  <a:ext uri="{0D108BD9-81ED-4DB2-BD59-A6C34878D82A}">
                    <a16:rowId xmlns:a16="http://schemas.microsoft.com/office/drawing/2014/main" val="2776438332"/>
                  </a:ext>
                </a:extLst>
              </a:tr>
              <a:tr h="559715">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spcAft>
                          <a:spcPts val="0"/>
                        </a:spcAft>
                      </a:pPr>
                      <a:r>
                        <a:rPr lang="nl-NL" sz="1600" b="0">
                          <a:effectLst/>
                        </a:rPr>
                        <a:t>instandhoudingsuitgaven</a:t>
                      </a:r>
                      <a:endParaRPr lang="nl-NL" sz="1600" b="0">
                        <a:effectLst/>
                        <a:latin typeface="Calibri" panose="020F0502020204030204" pitchFamily="34" charset="0"/>
                        <a:ea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53830"/>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spcAft>
                          <a:spcPts val="0"/>
                        </a:spcAft>
                      </a:pPr>
                      <a:r>
                        <a:rPr lang="nl-NL" sz="1600" dirty="0">
                          <a:effectLst/>
                        </a:rPr>
                        <a:t>€ 110 miljoen</a:t>
                      </a:r>
                      <a:endParaRPr lang="nl-NL" sz="1600" dirty="0">
                        <a:effectLst/>
                        <a:latin typeface="Calibri" panose="020F0502020204030204" pitchFamily="34" charset="0"/>
                        <a:ea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53830">
                        <a:tint val="40000"/>
                      </a:srgbClr>
                    </a:solidFill>
                  </a:tcPr>
                </a:tc>
                <a:extLst>
                  <a:ext uri="{0D108BD9-81ED-4DB2-BD59-A6C34878D82A}">
                    <a16:rowId xmlns:a16="http://schemas.microsoft.com/office/drawing/2014/main" val="2857724579"/>
                  </a:ext>
                </a:extLst>
              </a:tr>
              <a:tr h="559715">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spcAft>
                          <a:spcPts val="0"/>
                        </a:spcAft>
                      </a:pPr>
                      <a:r>
                        <a:rPr lang="nl-NL" sz="1600" b="0" dirty="0">
                          <a:effectLst/>
                        </a:rPr>
                        <a:t>verhuurderheffing</a:t>
                      </a:r>
                      <a:endParaRPr lang="nl-NL" sz="1600" b="0" dirty="0">
                        <a:effectLst/>
                        <a:latin typeface="Calibri" panose="020F0502020204030204" pitchFamily="34" charset="0"/>
                        <a:ea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53830"/>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spcAft>
                          <a:spcPts val="0"/>
                        </a:spcAft>
                      </a:pPr>
                      <a:r>
                        <a:rPr lang="nl-NL" sz="1600" dirty="0">
                          <a:effectLst/>
                        </a:rPr>
                        <a:t>€ 23 miljoen</a:t>
                      </a:r>
                      <a:endParaRPr lang="nl-NL" sz="1600" dirty="0">
                        <a:effectLst/>
                        <a:latin typeface="Calibri" panose="020F0502020204030204" pitchFamily="34" charset="0"/>
                        <a:ea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53830">
                        <a:tint val="20000"/>
                      </a:srgbClr>
                    </a:solidFill>
                  </a:tcPr>
                </a:tc>
                <a:extLst>
                  <a:ext uri="{0D108BD9-81ED-4DB2-BD59-A6C34878D82A}">
                    <a16:rowId xmlns:a16="http://schemas.microsoft.com/office/drawing/2014/main" val="82858667"/>
                  </a:ext>
                </a:extLst>
              </a:tr>
              <a:tr h="559715">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spcAft>
                          <a:spcPts val="0"/>
                        </a:spcAft>
                      </a:pPr>
                      <a:r>
                        <a:rPr lang="nl-NL" sz="1600" b="0" dirty="0">
                          <a:effectLst/>
                        </a:rPr>
                        <a:t>aantal fte’s</a:t>
                      </a:r>
                      <a:endParaRPr lang="nl-NL" sz="1600" b="0" dirty="0">
                        <a:effectLst/>
                        <a:latin typeface="Calibri" panose="020F0502020204030204" pitchFamily="34" charset="0"/>
                        <a:ea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53830"/>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spcAft>
                          <a:spcPts val="0"/>
                        </a:spcAft>
                      </a:pPr>
                      <a:r>
                        <a:rPr lang="nl-NL" sz="1600" dirty="0">
                          <a:effectLst/>
                        </a:rPr>
                        <a:t>382</a:t>
                      </a:r>
                      <a:endParaRPr lang="nl-NL" sz="1600" dirty="0">
                        <a:effectLst/>
                        <a:latin typeface="Calibri" panose="020F0502020204030204" pitchFamily="34" charset="0"/>
                        <a:ea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53830">
                        <a:tint val="40000"/>
                      </a:srgbClr>
                    </a:solidFill>
                  </a:tcPr>
                </a:tc>
                <a:extLst>
                  <a:ext uri="{0D108BD9-81ED-4DB2-BD59-A6C34878D82A}">
                    <a16:rowId xmlns:a16="http://schemas.microsoft.com/office/drawing/2014/main" val="4038923474"/>
                  </a:ext>
                </a:extLst>
              </a:tr>
            </a:tbl>
          </a:graphicData>
        </a:graphic>
      </p:graphicFrame>
    </p:spTree>
    <p:extLst>
      <p:ext uri="{BB962C8B-B14F-4D97-AF65-F5344CB8AC3E}">
        <p14:creationId xmlns:p14="http://schemas.microsoft.com/office/powerpoint/2010/main" val="39047826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1"/>
          <p:cNvSpPr txBox="1">
            <a:spLocks/>
          </p:cNvSpPr>
          <p:nvPr/>
        </p:nvSpPr>
        <p:spPr>
          <a:xfrm>
            <a:off x="675640" y="1262057"/>
            <a:ext cx="10678160" cy="4822048"/>
          </a:xfrm>
          <a:prstGeom prst="rect">
            <a:avLst/>
          </a:prstGeom>
        </p:spPr>
        <p:txBody>
          <a:bodyPr vert="horz" wrap="square" lIns="91440" tIns="45720" rIns="91440" bIns="45720" numCol="1"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Low" defTabSz="1219170">
              <a:spcAft>
                <a:spcPts val="800"/>
              </a:spcAft>
              <a:buClr>
                <a:srgbClr val="D8981F"/>
              </a:buClr>
              <a:buSzPct val="100000"/>
              <a:defRPr/>
            </a:pPr>
            <a:endParaRPr lang="nl-NL" sz="2000" dirty="0">
              <a:ln w="0"/>
              <a:solidFill>
                <a:prstClr val="black"/>
              </a:solidFill>
              <a:latin typeface="Avenir LT Std 35 Light" panose="020B0402020203020204" pitchFamily="34" charset="0"/>
            </a:endParaRPr>
          </a:p>
        </p:txBody>
      </p:sp>
      <p:sp>
        <p:nvSpPr>
          <p:cNvPr id="5" name="Tijdelijke aanduiding voor tekst 2"/>
          <p:cNvSpPr txBox="1">
            <a:spLocks/>
          </p:cNvSpPr>
          <p:nvPr/>
        </p:nvSpPr>
        <p:spPr>
          <a:xfrm>
            <a:off x="697338" y="352558"/>
            <a:ext cx="10678160" cy="511129"/>
          </a:xfrm>
          <a:prstGeom prst="rect">
            <a:avLst/>
          </a:prstGeom>
        </p:spPr>
        <p:txBody>
          <a:bodyPr vert="horz" lIns="91440" tIns="45720" rIns="91440" bIns="45720" rtlCol="0" anchor="b">
            <a:normAutofit/>
          </a:bodyPr>
          <a:lstStyle>
            <a:lvl1pPr indent="0">
              <a:lnSpc>
                <a:spcPct val="90000"/>
              </a:lnSpc>
              <a:spcBef>
                <a:spcPts val="1000"/>
              </a:spcBef>
              <a:buFont typeface="Arial" panose="020B0604020202020204" pitchFamily="34" charset="0"/>
              <a:buNone/>
              <a:defRPr sz="1867" b="0">
                <a:latin typeface="Avenir LT Std 55 Roman" panose="020B0703020203020204" pitchFamily="34" charset="0"/>
              </a:defRPr>
            </a:lvl1pPr>
            <a:lvl2pPr marL="457189" indent="0">
              <a:lnSpc>
                <a:spcPct val="90000"/>
              </a:lnSpc>
              <a:spcBef>
                <a:spcPts val="500"/>
              </a:spcBef>
              <a:buFont typeface="Arial" panose="020B0604020202020204" pitchFamily="34" charset="0"/>
              <a:buNone/>
              <a:defRPr sz="2000" b="1"/>
            </a:lvl2pPr>
            <a:lvl3pPr marL="914377" indent="0">
              <a:lnSpc>
                <a:spcPct val="90000"/>
              </a:lnSpc>
              <a:spcBef>
                <a:spcPts val="500"/>
              </a:spcBef>
              <a:buFont typeface="Arial" panose="020B0604020202020204" pitchFamily="34" charset="0"/>
              <a:buNone/>
              <a:defRPr b="1"/>
            </a:lvl3pPr>
            <a:lvl4pPr marL="1371566" indent="0">
              <a:lnSpc>
                <a:spcPct val="90000"/>
              </a:lnSpc>
              <a:spcBef>
                <a:spcPts val="500"/>
              </a:spcBef>
              <a:buFont typeface="Arial" panose="020B0604020202020204" pitchFamily="34" charset="0"/>
              <a:buNone/>
              <a:defRPr sz="1600" b="1"/>
            </a:lvl4pPr>
            <a:lvl5pPr marL="1828754" indent="0">
              <a:lnSpc>
                <a:spcPct val="90000"/>
              </a:lnSpc>
              <a:spcBef>
                <a:spcPts val="500"/>
              </a:spcBef>
              <a:buFont typeface="Arial" panose="020B0604020202020204" pitchFamily="34" charset="0"/>
              <a:buNone/>
              <a:defRPr sz="1600" b="1"/>
            </a:lvl5pPr>
            <a:lvl6pPr marL="2285943" indent="0">
              <a:lnSpc>
                <a:spcPct val="90000"/>
              </a:lnSpc>
              <a:spcBef>
                <a:spcPts val="500"/>
              </a:spcBef>
              <a:buFont typeface="Arial" panose="020B0604020202020204" pitchFamily="34" charset="0"/>
              <a:buNone/>
              <a:defRPr sz="1600" b="1"/>
            </a:lvl6pPr>
            <a:lvl7pPr marL="2743131" indent="0">
              <a:lnSpc>
                <a:spcPct val="90000"/>
              </a:lnSpc>
              <a:spcBef>
                <a:spcPts val="500"/>
              </a:spcBef>
              <a:buFont typeface="Arial" panose="020B0604020202020204" pitchFamily="34" charset="0"/>
              <a:buNone/>
              <a:defRPr sz="1600" b="1"/>
            </a:lvl7pPr>
            <a:lvl8pPr marL="3200320" indent="0">
              <a:lnSpc>
                <a:spcPct val="90000"/>
              </a:lnSpc>
              <a:spcBef>
                <a:spcPts val="500"/>
              </a:spcBef>
              <a:buFont typeface="Arial" panose="020B0604020202020204" pitchFamily="34" charset="0"/>
              <a:buNone/>
              <a:defRPr sz="1600" b="1"/>
            </a:lvl8pPr>
            <a:lvl9pPr marL="3657509" indent="0">
              <a:lnSpc>
                <a:spcPct val="90000"/>
              </a:lnSpc>
              <a:spcBef>
                <a:spcPts val="500"/>
              </a:spcBef>
              <a:buFont typeface="Arial" panose="020B0604020202020204" pitchFamily="34" charset="0"/>
              <a:buNone/>
              <a:defRPr sz="1600" b="1"/>
            </a:lvl9pPr>
          </a:lstStyle>
          <a:p>
            <a:r>
              <a:rPr lang="nl-NL" sz="2400" dirty="0"/>
              <a:t>Hier staat Havensteder voor: Inclusieve stad</a:t>
            </a:r>
          </a:p>
        </p:txBody>
      </p:sp>
      <p:grpSp>
        <p:nvGrpSpPr>
          <p:cNvPr id="12" name="Groep 11"/>
          <p:cNvGrpSpPr/>
          <p:nvPr/>
        </p:nvGrpSpPr>
        <p:grpSpPr>
          <a:xfrm>
            <a:off x="-95250" y="5763582"/>
            <a:ext cx="5114925" cy="1212267"/>
            <a:chOff x="-95250" y="5587640"/>
            <a:chExt cx="6657975" cy="1577979"/>
          </a:xfrm>
        </p:grpSpPr>
        <p:grpSp>
          <p:nvGrpSpPr>
            <p:cNvPr id="8" name="Groep 7"/>
            <p:cNvGrpSpPr/>
            <p:nvPr/>
          </p:nvGrpSpPr>
          <p:grpSpPr>
            <a:xfrm>
              <a:off x="393701" y="5587640"/>
              <a:ext cx="6045199" cy="1577979"/>
              <a:chOff x="450851" y="5397140"/>
              <a:chExt cx="6540499" cy="1707267"/>
            </a:xfrm>
          </p:grpSpPr>
          <p:pic>
            <p:nvPicPr>
              <p:cNvPr id="9" name="Picture 2" descr="Afbeeldingsresultaat voor havenstede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8549" b="30362"/>
              <a:stretch/>
            </p:blipFill>
            <p:spPr bwMode="auto">
              <a:xfrm>
                <a:off x="450851" y="5794829"/>
                <a:ext cx="2838580" cy="77706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Afbeeldingsresultaat voor bpd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1898" y="5397140"/>
                <a:ext cx="3039452" cy="1707267"/>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Rechthoek 10"/>
            <p:cNvSpPr/>
            <p:nvPr/>
          </p:nvSpPr>
          <p:spPr>
            <a:xfrm>
              <a:off x="-95250" y="5955213"/>
              <a:ext cx="6657975" cy="1007562"/>
            </a:xfrm>
            <a:prstGeom prst="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13" name="Tijdelijke aanduiding voor inhoud 2">
            <a:extLst>
              <a:ext uri="{FF2B5EF4-FFF2-40B4-BE49-F238E27FC236}">
                <a16:creationId xmlns:a16="http://schemas.microsoft.com/office/drawing/2014/main" id="{A5B4C622-2AA2-4E68-AE59-E7402E399ADA}"/>
              </a:ext>
            </a:extLst>
          </p:cNvPr>
          <p:cNvSpPr txBox="1">
            <a:spLocks/>
          </p:cNvSpPr>
          <p:nvPr/>
        </p:nvSpPr>
        <p:spPr>
          <a:xfrm>
            <a:off x="1731264" y="1097645"/>
            <a:ext cx="8794288" cy="494832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l-NL" dirty="0">
                <a:latin typeface="Avenir LT Std 35 Light" panose="020B0402020203020204" pitchFamily="34" charset="0"/>
              </a:rPr>
              <a:t>We bieden een betaalbaar thuis en we streven ernaar dat onze huurders mee kunnen doen in de stad.</a:t>
            </a:r>
          </a:p>
        </p:txBody>
      </p:sp>
      <p:pic>
        <p:nvPicPr>
          <p:cNvPr id="6" name="Afbeelding 5">
            <a:extLst>
              <a:ext uri="{FF2B5EF4-FFF2-40B4-BE49-F238E27FC236}">
                <a16:creationId xmlns:a16="http://schemas.microsoft.com/office/drawing/2014/main" id="{FE3A4B36-5E3E-44FC-AC2A-FA2FBD7A3580}"/>
              </a:ext>
            </a:extLst>
          </p:cNvPr>
          <p:cNvPicPr>
            <a:picLocks noChangeAspect="1"/>
          </p:cNvPicPr>
          <p:nvPr/>
        </p:nvPicPr>
        <p:blipFill>
          <a:blip r:embed="rId4"/>
          <a:stretch>
            <a:fillRect/>
          </a:stretch>
        </p:blipFill>
        <p:spPr>
          <a:xfrm>
            <a:off x="3353946" y="2181693"/>
            <a:ext cx="5364945" cy="3578662"/>
          </a:xfrm>
          <a:prstGeom prst="rect">
            <a:avLst/>
          </a:prstGeom>
        </p:spPr>
      </p:pic>
    </p:spTree>
    <p:extLst>
      <p:ext uri="{BB962C8B-B14F-4D97-AF65-F5344CB8AC3E}">
        <p14:creationId xmlns:p14="http://schemas.microsoft.com/office/powerpoint/2010/main" val="11175480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1"/>
          <p:cNvSpPr txBox="1">
            <a:spLocks/>
          </p:cNvSpPr>
          <p:nvPr/>
        </p:nvSpPr>
        <p:spPr>
          <a:xfrm>
            <a:off x="675640" y="1262057"/>
            <a:ext cx="10678160" cy="4822048"/>
          </a:xfrm>
          <a:prstGeom prst="rect">
            <a:avLst/>
          </a:prstGeom>
        </p:spPr>
        <p:txBody>
          <a:bodyPr vert="horz" wrap="square" lIns="91440" tIns="45720" rIns="91440" bIns="45720" numCol="1"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Low" defTabSz="1219170">
              <a:spcAft>
                <a:spcPts val="800"/>
              </a:spcAft>
              <a:buClr>
                <a:srgbClr val="D8981F"/>
              </a:buClr>
              <a:buSzPct val="100000"/>
              <a:defRPr/>
            </a:pPr>
            <a:endParaRPr lang="nl-NL" sz="2000" dirty="0">
              <a:ln w="0"/>
              <a:solidFill>
                <a:prstClr val="black"/>
              </a:solidFill>
              <a:latin typeface="Avenir LT Std 35 Light" panose="020B0402020203020204" pitchFamily="34" charset="0"/>
            </a:endParaRPr>
          </a:p>
        </p:txBody>
      </p:sp>
      <p:sp>
        <p:nvSpPr>
          <p:cNvPr id="5" name="Tijdelijke aanduiding voor tekst 2"/>
          <p:cNvSpPr txBox="1">
            <a:spLocks/>
          </p:cNvSpPr>
          <p:nvPr/>
        </p:nvSpPr>
        <p:spPr>
          <a:xfrm>
            <a:off x="675640" y="465317"/>
            <a:ext cx="10678160" cy="511129"/>
          </a:xfrm>
          <a:prstGeom prst="rect">
            <a:avLst/>
          </a:prstGeom>
        </p:spPr>
        <p:txBody>
          <a:bodyPr vert="horz" lIns="91440" tIns="45720" rIns="91440" bIns="45720" rtlCol="0" anchor="b">
            <a:normAutofit/>
          </a:bodyPr>
          <a:lstStyle>
            <a:lvl1pPr indent="0">
              <a:lnSpc>
                <a:spcPct val="90000"/>
              </a:lnSpc>
              <a:spcBef>
                <a:spcPts val="1000"/>
              </a:spcBef>
              <a:buFont typeface="Arial" panose="020B0604020202020204" pitchFamily="34" charset="0"/>
              <a:buNone/>
              <a:defRPr sz="1867" b="0">
                <a:latin typeface="Avenir LT Std 55 Roman" panose="020B0703020203020204" pitchFamily="34" charset="0"/>
              </a:defRPr>
            </a:lvl1pPr>
            <a:lvl2pPr marL="457189" indent="0">
              <a:lnSpc>
                <a:spcPct val="90000"/>
              </a:lnSpc>
              <a:spcBef>
                <a:spcPts val="500"/>
              </a:spcBef>
              <a:buFont typeface="Arial" panose="020B0604020202020204" pitchFamily="34" charset="0"/>
              <a:buNone/>
              <a:defRPr sz="2000" b="1"/>
            </a:lvl2pPr>
            <a:lvl3pPr marL="914377" indent="0">
              <a:lnSpc>
                <a:spcPct val="90000"/>
              </a:lnSpc>
              <a:spcBef>
                <a:spcPts val="500"/>
              </a:spcBef>
              <a:buFont typeface="Arial" panose="020B0604020202020204" pitchFamily="34" charset="0"/>
              <a:buNone/>
              <a:defRPr b="1"/>
            </a:lvl3pPr>
            <a:lvl4pPr marL="1371566" indent="0">
              <a:lnSpc>
                <a:spcPct val="90000"/>
              </a:lnSpc>
              <a:spcBef>
                <a:spcPts val="500"/>
              </a:spcBef>
              <a:buFont typeface="Arial" panose="020B0604020202020204" pitchFamily="34" charset="0"/>
              <a:buNone/>
              <a:defRPr sz="1600" b="1"/>
            </a:lvl4pPr>
            <a:lvl5pPr marL="1828754" indent="0">
              <a:lnSpc>
                <a:spcPct val="90000"/>
              </a:lnSpc>
              <a:spcBef>
                <a:spcPts val="500"/>
              </a:spcBef>
              <a:buFont typeface="Arial" panose="020B0604020202020204" pitchFamily="34" charset="0"/>
              <a:buNone/>
              <a:defRPr sz="1600" b="1"/>
            </a:lvl5pPr>
            <a:lvl6pPr marL="2285943" indent="0">
              <a:lnSpc>
                <a:spcPct val="90000"/>
              </a:lnSpc>
              <a:spcBef>
                <a:spcPts val="500"/>
              </a:spcBef>
              <a:buFont typeface="Arial" panose="020B0604020202020204" pitchFamily="34" charset="0"/>
              <a:buNone/>
              <a:defRPr sz="1600" b="1"/>
            </a:lvl6pPr>
            <a:lvl7pPr marL="2743131" indent="0">
              <a:lnSpc>
                <a:spcPct val="90000"/>
              </a:lnSpc>
              <a:spcBef>
                <a:spcPts val="500"/>
              </a:spcBef>
              <a:buFont typeface="Arial" panose="020B0604020202020204" pitchFamily="34" charset="0"/>
              <a:buNone/>
              <a:defRPr sz="1600" b="1"/>
            </a:lvl7pPr>
            <a:lvl8pPr marL="3200320" indent="0">
              <a:lnSpc>
                <a:spcPct val="90000"/>
              </a:lnSpc>
              <a:spcBef>
                <a:spcPts val="500"/>
              </a:spcBef>
              <a:buFont typeface="Arial" panose="020B0604020202020204" pitchFamily="34" charset="0"/>
              <a:buNone/>
              <a:defRPr sz="1600" b="1"/>
            </a:lvl8pPr>
            <a:lvl9pPr marL="3657509" indent="0">
              <a:lnSpc>
                <a:spcPct val="90000"/>
              </a:lnSpc>
              <a:spcBef>
                <a:spcPts val="500"/>
              </a:spcBef>
              <a:buFont typeface="Arial" panose="020B0604020202020204" pitchFamily="34" charset="0"/>
              <a:buNone/>
              <a:defRPr sz="1600" b="1"/>
            </a:lvl9pPr>
          </a:lstStyle>
          <a:p>
            <a:endParaRPr lang="nl-NL" sz="2400" dirty="0"/>
          </a:p>
        </p:txBody>
      </p:sp>
      <p:grpSp>
        <p:nvGrpSpPr>
          <p:cNvPr id="12" name="Groep 11"/>
          <p:cNvGrpSpPr/>
          <p:nvPr/>
        </p:nvGrpSpPr>
        <p:grpSpPr>
          <a:xfrm>
            <a:off x="-95250" y="5763582"/>
            <a:ext cx="5114925" cy="1212267"/>
            <a:chOff x="-95250" y="5587640"/>
            <a:chExt cx="6657975" cy="1577979"/>
          </a:xfrm>
        </p:grpSpPr>
        <p:grpSp>
          <p:nvGrpSpPr>
            <p:cNvPr id="8" name="Groep 7"/>
            <p:cNvGrpSpPr/>
            <p:nvPr/>
          </p:nvGrpSpPr>
          <p:grpSpPr>
            <a:xfrm>
              <a:off x="393701" y="5587640"/>
              <a:ext cx="6045199" cy="1577979"/>
              <a:chOff x="450851" y="5397140"/>
              <a:chExt cx="6540499" cy="1707267"/>
            </a:xfrm>
          </p:grpSpPr>
          <p:pic>
            <p:nvPicPr>
              <p:cNvPr id="9" name="Picture 2" descr="Afbeeldingsresultaat voor havenstede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8549" b="30362"/>
              <a:stretch/>
            </p:blipFill>
            <p:spPr bwMode="auto">
              <a:xfrm>
                <a:off x="450851" y="5794829"/>
                <a:ext cx="2838580" cy="77706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Afbeeldingsresultaat voor bpd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1898" y="5397140"/>
                <a:ext cx="3039452" cy="1707267"/>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Rechthoek 10"/>
            <p:cNvSpPr/>
            <p:nvPr/>
          </p:nvSpPr>
          <p:spPr>
            <a:xfrm>
              <a:off x="-95250" y="5955213"/>
              <a:ext cx="6657975" cy="1007562"/>
            </a:xfrm>
            <a:prstGeom prst="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pic>
        <p:nvPicPr>
          <p:cNvPr id="2" name="Afbeelding 1">
            <a:extLst>
              <a:ext uri="{FF2B5EF4-FFF2-40B4-BE49-F238E27FC236}">
                <a16:creationId xmlns:a16="http://schemas.microsoft.com/office/drawing/2014/main" id="{CC57FE95-88A9-4F07-8502-35D0D861397B}"/>
              </a:ext>
            </a:extLst>
          </p:cNvPr>
          <p:cNvPicPr>
            <a:picLocks noChangeAspect="1"/>
          </p:cNvPicPr>
          <p:nvPr/>
        </p:nvPicPr>
        <p:blipFill>
          <a:blip r:embed="rId4"/>
          <a:stretch>
            <a:fillRect/>
          </a:stretch>
        </p:blipFill>
        <p:spPr>
          <a:xfrm>
            <a:off x="4924548" y="-37984"/>
            <a:ext cx="7154396" cy="6858000"/>
          </a:xfrm>
          <a:prstGeom prst="rect">
            <a:avLst/>
          </a:prstGeom>
        </p:spPr>
      </p:pic>
      <p:pic>
        <p:nvPicPr>
          <p:cNvPr id="6" name="Afbeelding 5">
            <a:extLst>
              <a:ext uri="{FF2B5EF4-FFF2-40B4-BE49-F238E27FC236}">
                <a16:creationId xmlns:a16="http://schemas.microsoft.com/office/drawing/2014/main" id="{E8F5A29F-93CF-4FC4-97F0-1644C5814A9B}"/>
              </a:ext>
            </a:extLst>
          </p:cNvPr>
          <p:cNvPicPr>
            <a:picLocks noChangeAspect="1"/>
          </p:cNvPicPr>
          <p:nvPr/>
        </p:nvPicPr>
        <p:blipFill>
          <a:blip r:embed="rId5"/>
          <a:stretch>
            <a:fillRect/>
          </a:stretch>
        </p:blipFill>
        <p:spPr>
          <a:xfrm>
            <a:off x="257624" y="1911208"/>
            <a:ext cx="5017443" cy="3176291"/>
          </a:xfrm>
          <a:prstGeom prst="rect">
            <a:avLst/>
          </a:prstGeom>
        </p:spPr>
      </p:pic>
    </p:spTree>
    <p:extLst>
      <p:ext uri="{BB962C8B-B14F-4D97-AF65-F5344CB8AC3E}">
        <p14:creationId xmlns:p14="http://schemas.microsoft.com/office/powerpoint/2010/main" val="9040129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1"/>
          <p:cNvSpPr txBox="1">
            <a:spLocks/>
          </p:cNvSpPr>
          <p:nvPr/>
        </p:nvSpPr>
        <p:spPr>
          <a:xfrm>
            <a:off x="675640" y="1262057"/>
            <a:ext cx="10678160" cy="4822048"/>
          </a:xfrm>
          <a:prstGeom prst="rect">
            <a:avLst/>
          </a:prstGeom>
        </p:spPr>
        <p:txBody>
          <a:bodyPr vert="horz" wrap="square" lIns="91440" tIns="45720" rIns="91440" bIns="45720" numCol="1"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Low" defTabSz="1219170">
              <a:spcAft>
                <a:spcPts val="800"/>
              </a:spcAft>
              <a:buClr>
                <a:srgbClr val="D8981F"/>
              </a:buClr>
              <a:buSzPct val="100000"/>
              <a:defRPr/>
            </a:pPr>
            <a:endParaRPr lang="nl-NL" sz="2000" dirty="0">
              <a:ln w="0"/>
              <a:solidFill>
                <a:prstClr val="black"/>
              </a:solidFill>
              <a:latin typeface="Avenir LT Std 35 Light" panose="020B0402020203020204" pitchFamily="34" charset="0"/>
            </a:endParaRPr>
          </a:p>
        </p:txBody>
      </p:sp>
      <p:sp>
        <p:nvSpPr>
          <p:cNvPr id="5" name="Tijdelijke aanduiding voor tekst 2"/>
          <p:cNvSpPr txBox="1">
            <a:spLocks/>
          </p:cNvSpPr>
          <p:nvPr/>
        </p:nvSpPr>
        <p:spPr>
          <a:xfrm>
            <a:off x="675640" y="465317"/>
            <a:ext cx="10678160" cy="511129"/>
          </a:xfrm>
          <a:prstGeom prst="rect">
            <a:avLst/>
          </a:prstGeom>
        </p:spPr>
        <p:txBody>
          <a:bodyPr vert="horz" lIns="91440" tIns="45720" rIns="91440" bIns="45720" rtlCol="0" anchor="b">
            <a:normAutofit/>
          </a:bodyPr>
          <a:lstStyle>
            <a:lvl1pPr indent="0">
              <a:lnSpc>
                <a:spcPct val="90000"/>
              </a:lnSpc>
              <a:spcBef>
                <a:spcPts val="1000"/>
              </a:spcBef>
              <a:buFont typeface="Arial" panose="020B0604020202020204" pitchFamily="34" charset="0"/>
              <a:buNone/>
              <a:defRPr sz="1867" b="0">
                <a:latin typeface="Avenir LT Std 55 Roman" panose="020B0703020203020204" pitchFamily="34" charset="0"/>
              </a:defRPr>
            </a:lvl1pPr>
            <a:lvl2pPr marL="457189" indent="0">
              <a:lnSpc>
                <a:spcPct val="90000"/>
              </a:lnSpc>
              <a:spcBef>
                <a:spcPts val="500"/>
              </a:spcBef>
              <a:buFont typeface="Arial" panose="020B0604020202020204" pitchFamily="34" charset="0"/>
              <a:buNone/>
              <a:defRPr sz="2000" b="1"/>
            </a:lvl2pPr>
            <a:lvl3pPr marL="914377" indent="0">
              <a:lnSpc>
                <a:spcPct val="90000"/>
              </a:lnSpc>
              <a:spcBef>
                <a:spcPts val="500"/>
              </a:spcBef>
              <a:buFont typeface="Arial" panose="020B0604020202020204" pitchFamily="34" charset="0"/>
              <a:buNone/>
              <a:defRPr b="1"/>
            </a:lvl3pPr>
            <a:lvl4pPr marL="1371566" indent="0">
              <a:lnSpc>
                <a:spcPct val="90000"/>
              </a:lnSpc>
              <a:spcBef>
                <a:spcPts val="500"/>
              </a:spcBef>
              <a:buFont typeface="Arial" panose="020B0604020202020204" pitchFamily="34" charset="0"/>
              <a:buNone/>
              <a:defRPr sz="1600" b="1"/>
            </a:lvl4pPr>
            <a:lvl5pPr marL="1828754" indent="0">
              <a:lnSpc>
                <a:spcPct val="90000"/>
              </a:lnSpc>
              <a:spcBef>
                <a:spcPts val="500"/>
              </a:spcBef>
              <a:buFont typeface="Arial" panose="020B0604020202020204" pitchFamily="34" charset="0"/>
              <a:buNone/>
              <a:defRPr sz="1600" b="1"/>
            </a:lvl5pPr>
            <a:lvl6pPr marL="2285943" indent="0">
              <a:lnSpc>
                <a:spcPct val="90000"/>
              </a:lnSpc>
              <a:spcBef>
                <a:spcPts val="500"/>
              </a:spcBef>
              <a:buFont typeface="Arial" panose="020B0604020202020204" pitchFamily="34" charset="0"/>
              <a:buNone/>
              <a:defRPr sz="1600" b="1"/>
            </a:lvl6pPr>
            <a:lvl7pPr marL="2743131" indent="0">
              <a:lnSpc>
                <a:spcPct val="90000"/>
              </a:lnSpc>
              <a:spcBef>
                <a:spcPts val="500"/>
              </a:spcBef>
              <a:buFont typeface="Arial" panose="020B0604020202020204" pitchFamily="34" charset="0"/>
              <a:buNone/>
              <a:defRPr sz="1600" b="1"/>
            </a:lvl7pPr>
            <a:lvl8pPr marL="3200320" indent="0">
              <a:lnSpc>
                <a:spcPct val="90000"/>
              </a:lnSpc>
              <a:spcBef>
                <a:spcPts val="500"/>
              </a:spcBef>
              <a:buFont typeface="Arial" panose="020B0604020202020204" pitchFamily="34" charset="0"/>
              <a:buNone/>
              <a:defRPr sz="1600" b="1"/>
            </a:lvl8pPr>
            <a:lvl9pPr marL="3657509" indent="0">
              <a:lnSpc>
                <a:spcPct val="90000"/>
              </a:lnSpc>
              <a:spcBef>
                <a:spcPts val="500"/>
              </a:spcBef>
              <a:buFont typeface="Arial" panose="020B0604020202020204" pitchFamily="34" charset="0"/>
              <a:buNone/>
              <a:defRPr sz="1600" b="1"/>
            </a:lvl9pPr>
          </a:lstStyle>
          <a:p>
            <a:r>
              <a:rPr lang="nl-NL" sz="2400" dirty="0"/>
              <a:t>Wijken van waarde</a:t>
            </a:r>
          </a:p>
        </p:txBody>
      </p:sp>
      <p:grpSp>
        <p:nvGrpSpPr>
          <p:cNvPr id="12" name="Groep 11"/>
          <p:cNvGrpSpPr/>
          <p:nvPr/>
        </p:nvGrpSpPr>
        <p:grpSpPr>
          <a:xfrm>
            <a:off x="-95250" y="5763582"/>
            <a:ext cx="5114925" cy="1212267"/>
            <a:chOff x="-95250" y="5587640"/>
            <a:chExt cx="6657975" cy="1577979"/>
          </a:xfrm>
        </p:grpSpPr>
        <p:grpSp>
          <p:nvGrpSpPr>
            <p:cNvPr id="8" name="Groep 7"/>
            <p:cNvGrpSpPr/>
            <p:nvPr/>
          </p:nvGrpSpPr>
          <p:grpSpPr>
            <a:xfrm>
              <a:off x="393701" y="5587640"/>
              <a:ext cx="6045199" cy="1577979"/>
              <a:chOff x="450851" y="5397140"/>
              <a:chExt cx="6540499" cy="1707267"/>
            </a:xfrm>
          </p:grpSpPr>
          <p:pic>
            <p:nvPicPr>
              <p:cNvPr id="9" name="Picture 2" descr="Afbeeldingsresultaat voor havenstede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8549" b="30362"/>
              <a:stretch/>
            </p:blipFill>
            <p:spPr bwMode="auto">
              <a:xfrm>
                <a:off x="450851" y="5794829"/>
                <a:ext cx="2838580" cy="77706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Afbeeldingsresultaat voor bpd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1898" y="5397140"/>
                <a:ext cx="3039452" cy="1707267"/>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Rechthoek 10"/>
            <p:cNvSpPr/>
            <p:nvPr/>
          </p:nvSpPr>
          <p:spPr>
            <a:xfrm>
              <a:off x="-95250" y="5955213"/>
              <a:ext cx="6657975" cy="1007562"/>
            </a:xfrm>
            <a:prstGeom prst="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3" name="Tekstvak 2">
            <a:extLst>
              <a:ext uri="{FF2B5EF4-FFF2-40B4-BE49-F238E27FC236}">
                <a16:creationId xmlns:a16="http://schemas.microsoft.com/office/drawing/2014/main" id="{E9DDED28-E81C-477D-8E4B-C83CA29642CD}"/>
              </a:ext>
            </a:extLst>
          </p:cNvPr>
          <p:cNvSpPr txBox="1"/>
          <p:nvPr/>
        </p:nvSpPr>
        <p:spPr>
          <a:xfrm>
            <a:off x="768096" y="1258831"/>
            <a:ext cx="6242304" cy="4247317"/>
          </a:xfrm>
          <a:prstGeom prst="rect">
            <a:avLst/>
          </a:prstGeom>
          <a:noFill/>
        </p:spPr>
        <p:txBody>
          <a:bodyPr wrap="square" rtlCol="0">
            <a:spAutoFit/>
          </a:bodyPr>
          <a:lstStyle/>
          <a:p>
            <a:r>
              <a:rPr lang="nl-NL" dirty="0">
                <a:latin typeface="Avenir LT Std 35 Light" panose="020B0402020203020204" pitchFamily="34" charset="0"/>
              </a:rPr>
              <a:t>Verschillende schaalniveaus spelen een grote rol bij het werken aan een inclusieve stad:</a:t>
            </a:r>
          </a:p>
          <a:p>
            <a:endParaRPr lang="nl-NL" dirty="0">
              <a:latin typeface="Avenir LT Std 35 Light" panose="020B0402020203020204" pitchFamily="34" charset="0"/>
            </a:endParaRPr>
          </a:p>
          <a:p>
            <a:r>
              <a:rPr lang="nl-NL" dirty="0">
                <a:latin typeface="Avenir LT Std 35 Light" panose="020B0402020203020204" pitchFamily="34" charset="0"/>
              </a:rPr>
              <a:t>Een inclusieve stad is een optelling van zijn ‘wijken van waarde’.</a:t>
            </a:r>
          </a:p>
          <a:p>
            <a:endParaRPr lang="nl-NL" dirty="0">
              <a:latin typeface="Avenir LT Std 35 Light" panose="020B0402020203020204" pitchFamily="34" charset="0"/>
            </a:endParaRPr>
          </a:p>
          <a:p>
            <a:r>
              <a:rPr lang="nl-NL" dirty="0">
                <a:latin typeface="Avenir LT Std 35 Light" panose="020B0402020203020204" pitchFamily="34" charset="0"/>
              </a:rPr>
              <a:t>Dat impliceert dat de wijk een belangrijk schaalniveau is om ingrepen te doen, vooral in kwetsbare wijken.</a:t>
            </a:r>
          </a:p>
          <a:p>
            <a:endParaRPr lang="nl-NL" dirty="0">
              <a:latin typeface="Avenir LT Std 35 Light" panose="020B0402020203020204" pitchFamily="34" charset="0"/>
            </a:endParaRPr>
          </a:p>
          <a:p>
            <a:r>
              <a:rPr lang="nl-NL" dirty="0">
                <a:latin typeface="Avenir LT Std 35 Light" panose="020B0402020203020204" pitchFamily="34" charset="0"/>
              </a:rPr>
              <a:t>Echter: veel organisaties zijn zowel op wijkniveau als op stadsniveau als op regionaalniveau georganiseerd. Binnen organisaties is al afstemming nodig over doelstelling op de verschillende schaalniveaus! </a:t>
            </a:r>
          </a:p>
          <a:p>
            <a:endParaRPr lang="nl-NL" dirty="0">
              <a:latin typeface="Avenir LT Std 35 Light" panose="020B0402020203020204" pitchFamily="34" charset="0"/>
            </a:endParaRPr>
          </a:p>
          <a:p>
            <a:endParaRPr lang="nl-NL" dirty="0">
              <a:latin typeface="Avenir LT Std 35 Light" panose="020B0402020203020204" pitchFamily="34" charset="0"/>
            </a:endParaRPr>
          </a:p>
        </p:txBody>
      </p:sp>
      <p:pic>
        <p:nvPicPr>
          <p:cNvPr id="7" name="Afbeelding 6">
            <a:extLst>
              <a:ext uri="{FF2B5EF4-FFF2-40B4-BE49-F238E27FC236}">
                <a16:creationId xmlns:a16="http://schemas.microsoft.com/office/drawing/2014/main" id="{8C2132EA-036D-4934-9989-6DC6340FC2CB}"/>
              </a:ext>
            </a:extLst>
          </p:cNvPr>
          <p:cNvPicPr>
            <a:picLocks noChangeAspect="1"/>
          </p:cNvPicPr>
          <p:nvPr/>
        </p:nvPicPr>
        <p:blipFill>
          <a:blip r:embed="rId4"/>
          <a:stretch>
            <a:fillRect/>
          </a:stretch>
        </p:blipFill>
        <p:spPr>
          <a:xfrm>
            <a:off x="6912152" y="1128244"/>
            <a:ext cx="5212538" cy="3549211"/>
          </a:xfrm>
          <a:prstGeom prst="rect">
            <a:avLst/>
          </a:prstGeom>
        </p:spPr>
      </p:pic>
    </p:spTree>
    <p:extLst>
      <p:ext uri="{BB962C8B-B14F-4D97-AF65-F5344CB8AC3E}">
        <p14:creationId xmlns:p14="http://schemas.microsoft.com/office/powerpoint/2010/main" val="41383084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p:cNvSpPr/>
          <p:nvPr/>
        </p:nvSpPr>
        <p:spPr>
          <a:xfrm>
            <a:off x="-94445" y="-30051"/>
            <a:ext cx="2592946" cy="7207876"/>
          </a:xfrm>
          <a:prstGeom prst="rect">
            <a:avLst/>
          </a:prstGeom>
          <a:solidFill>
            <a:srgbClr val="DCD9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Afbeelding 3"/>
          <p:cNvPicPr>
            <a:picLocks noChangeAspect="1"/>
          </p:cNvPicPr>
          <p:nvPr/>
        </p:nvPicPr>
        <p:blipFill>
          <a:blip r:embed="rId2"/>
          <a:stretch>
            <a:fillRect/>
          </a:stretch>
        </p:blipFill>
        <p:spPr>
          <a:xfrm>
            <a:off x="528033" y="338367"/>
            <a:ext cx="1270715" cy="6519633"/>
          </a:xfrm>
          <a:prstGeom prst="rect">
            <a:avLst/>
          </a:prstGeom>
        </p:spPr>
      </p:pic>
      <p:sp>
        <p:nvSpPr>
          <p:cNvPr id="2" name="Tekstvak 1"/>
          <p:cNvSpPr txBox="1"/>
          <p:nvPr/>
        </p:nvSpPr>
        <p:spPr>
          <a:xfrm>
            <a:off x="2956560" y="1338903"/>
            <a:ext cx="7772400" cy="3970318"/>
          </a:xfrm>
          <a:prstGeom prst="rect">
            <a:avLst/>
          </a:prstGeom>
          <a:noFill/>
        </p:spPr>
        <p:txBody>
          <a:bodyPr wrap="square" rtlCol="0">
            <a:spAutoFit/>
          </a:bodyPr>
          <a:lstStyle/>
          <a:p>
            <a:r>
              <a:rPr lang="nl-NL" dirty="0">
                <a:latin typeface="Avenir LT Std 35 Light" panose="020B0402020203020204" pitchFamily="34" charset="0"/>
              </a:rPr>
              <a:t>3-stappenplan</a:t>
            </a:r>
          </a:p>
          <a:p>
            <a:endParaRPr lang="nl-NL" dirty="0">
              <a:latin typeface="Avenir LT Std 35 Light" panose="020B0402020203020204" pitchFamily="34" charset="0"/>
            </a:endParaRPr>
          </a:p>
          <a:p>
            <a:r>
              <a:rPr lang="nl-NL" dirty="0">
                <a:latin typeface="Avenir LT Std 35 Light" panose="020B0402020203020204" pitchFamily="34" charset="0"/>
              </a:rPr>
              <a:t>Bij het werken aan wijken van waarde is samenwerking tussen verschillende wijkpartners essentieel. </a:t>
            </a:r>
          </a:p>
          <a:p>
            <a:endParaRPr lang="nl-NL" dirty="0">
              <a:latin typeface="Avenir LT Std 35 Light" panose="020B0402020203020204" pitchFamily="34" charset="0"/>
            </a:endParaRPr>
          </a:p>
          <a:p>
            <a:r>
              <a:rPr lang="nl-NL" dirty="0">
                <a:latin typeface="Avenir LT Std 35 Light" panose="020B0402020203020204" pitchFamily="34" charset="0"/>
              </a:rPr>
              <a:t>Samenwerken gaat niet vanzelf! </a:t>
            </a:r>
          </a:p>
          <a:p>
            <a:endParaRPr lang="nl-NL" dirty="0">
              <a:latin typeface="Avenir LT Std 35 Light" panose="020B0402020203020204" pitchFamily="34" charset="0"/>
            </a:endParaRPr>
          </a:p>
          <a:p>
            <a:r>
              <a:rPr lang="nl-NL" dirty="0">
                <a:latin typeface="Avenir LT Std 35 Light" panose="020B0402020203020204" pitchFamily="34" charset="0"/>
              </a:rPr>
              <a:t>In dit proces doorlopen we min of meer dezelfde stappen in elke wijk.</a:t>
            </a:r>
          </a:p>
          <a:p>
            <a:endParaRPr lang="nl-NL" dirty="0">
              <a:latin typeface="Avenir LT Std 35 Light" panose="020B0402020203020204" pitchFamily="34" charset="0"/>
            </a:endParaRPr>
          </a:p>
          <a:p>
            <a:r>
              <a:rPr lang="nl-NL" dirty="0">
                <a:latin typeface="Avenir LT Std 35 Light" panose="020B0402020203020204" pitchFamily="34" charset="0"/>
              </a:rPr>
              <a:t>Het kan de samenwerking vergemakkelijken als wijkpartners zich herkennen in het model en daarmee hun rol in het proces.</a:t>
            </a:r>
          </a:p>
          <a:p>
            <a:endParaRPr lang="nl-NL" dirty="0">
              <a:latin typeface="Avenir LT Std 35 Light" panose="020B0402020203020204" pitchFamily="34" charset="0"/>
            </a:endParaRPr>
          </a:p>
          <a:p>
            <a:endParaRPr lang="nl-NL" dirty="0">
              <a:latin typeface="Avenir LT Std 35 Light" panose="020B0402020203020204" pitchFamily="34" charset="0"/>
            </a:endParaRPr>
          </a:p>
          <a:p>
            <a:endParaRPr lang="nl-NL" dirty="0">
              <a:latin typeface="Avenir LT Std 35 Light" panose="020B0402020203020204" pitchFamily="34" charset="0"/>
            </a:endParaRPr>
          </a:p>
        </p:txBody>
      </p:sp>
    </p:spTree>
    <p:extLst>
      <p:ext uri="{BB962C8B-B14F-4D97-AF65-F5344CB8AC3E}">
        <p14:creationId xmlns:p14="http://schemas.microsoft.com/office/powerpoint/2010/main" val="3227729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1"/>
          <p:cNvSpPr txBox="1">
            <a:spLocks/>
          </p:cNvSpPr>
          <p:nvPr/>
        </p:nvSpPr>
        <p:spPr>
          <a:xfrm>
            <a:off x="675640" y="1262057"/>
            <a:ext cx="10678160" cy="4822048"/>
          </a:xfrm>
          <a:prstGeom prst="rect">
            <a:avLst/>
          </a:prstGeom>
        </p:spPr>
        <p:txBody>
          <a:bodyPr vert="horz" wrap="square" lIns="91440" tIns="45720" rIns="91440" bIns="45720" numCol="1"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04792" indent="-304792" algn="justLow" defTabSz="1219170">
              <a:spcAft>
                <a:spcPts val="800"/>
              </a:spcAft>
              <a:buClr>
                <a:srgbClr val="D8981F"/>
              </a:buClr>
              <a:buSzPct val="100000"/>
              <a:buFont typeface="+mj-lt"/>
              <a:buAutoNum type="arabicPeriod"/>
              <a:defRPr/>
            </a:pPr>
            <a:r>
              <a:rPr lang="nl-NL" sz="2000" dirty="0" smtClean="0">
                <a:ln w="0"/>
                <a:solidFill>
                  <a:prstClr val="black"/>
                </a:solidFill>
                <a:latin typeface="Avenir LT Std 35 Light" panose="020B0402020203020204" pitchFamily="34" charset="0"/>
              </a:rPr>
              <a:t>Perspectief BPD</a:t>
            </a:r>
          </a:p>
          <a:p>
            <a:pPr marL="304792" indent="-304792" algn="justLow" defTabSz="1219170">
              <a:spcAft>
                <a:spcPts val="800"/>
              </a:spcAft>
              <a:buClr>
                <a:srgbClr val="D8981F"/>
              </a:buClr>
              <a:buSzPct val="100000"/>
              <a:buFont typeface="+mj-lt"/>
              <a:buAutoNum type="arabicPeriod"/>
              <a:defRPr/>
            </a:pPr>
            <a:r>
              <a:rPr lang="nl-NL" sz="2000" dirty="0" smtClean="0">
                <a:ln w="0"/>
                <a:solidFill>
                  <a:prstClr val="black"/>
                </a:solidFill>
                <a:latin typeface="Avenir LT Std 35 Light" panose="020B0402020203020204" pitchFamily="34" charset="0"/>
              </a:rPr>
              <a:t>Perspectief </a:t>
            </a:r>
            <a:r>
              <a:rPr lang="nl-NL" sz="2000" dirty="0" err="1" smtClean="0">
                <a:ln w="0"/>
                <a:solidFill>
                  <a:prstClr val="black"/>
                </a:solidFill>
                <a:latin typeface="Avenir LT Std 35 Light" panose="020B0402020203020204" pitchFamily="34" charset="0"/>
              </a:rPr>
              <a:t>Havensteder</a:t>
            </a:r>
            <a:endParaRPr lang="nl-NL" sz="2000" dirty="0" smtClean="0">
              <a:ln w="0"/>
              <a:solidFill>
                <a:prstClr val="black"/>
              </a:solidFill>
              <a:latin typeface="Avenir LT Std 35 Light" panose="020B0402020203020204" pitchFamily="34" charset="0"/>
            </a:endParaRPr>
          </a:p>
          <a:p>
            <a:pPr marL="304792" indent="-304792" algn="justLow" defTabSz="1219170">
              <a:spcAft>
                <a:spcPts val="800"/>
              </a:spcAft>
              <a:buClr>
                <a:srgbClr val="D8981F"/>
              </a:buClr>
              <a:buSzPct val="100000"/>
              <a:buFont typeface="+mj-lt"/>
              <a:buAutoNum type="arabicPeriod"/>
              <a:defRPr/>
            </a:pPr>
            <a:r>
              <a:rPr lang="nl-NL" sz="2000" dirty="0" smtClean="0">
                <a:ln w="0"/>
                <a:solidFill>
                  <a:prstClr val="black"/>
                </a:solidFill>
                <a:latin typeface="Avenir LT Std 35 Light" panose="020B0402020203020204" pitchFamily="34" charset="0"/>
              </a:rPr>
              <a:t>In 3 stappen naar een inclusieve stad</a:t>
            </a:r>
          </a:p>
          <a:p>
            <a:pPr marL="304792" indent="-304792" algn="justLow" defTabSz="1219170">
              <a:spcAft>
                <a:spcPts val="800"/>
              </a:spcAft>
              <a:buClr>
                <a:srgbClr val="D8981F"/>
              </a:buClr>
              <a:buSzPct val="100000"/>
              <a:buFont typeface="+mj-lt"/>
              <a:buAutoNum type="arabicPeriod"/>
              <a:defRPr/>
            </a:pPr>
            <a:r>
              <a:rPr lang="nl-NL" sz="2000" dirty="0" smtClean="0">
                <a:ln w="0"/>
                <a:solidFill>
                  <a:prstClr val="black"/>
                </a:solidFill>
                <a:latin typeface="Avenir LT Std 35 Light" panose="020B0402020203020204" pitchFamily="34" charset="0"/>
              </a:rPr>
              <a:t>Tot slot!</a:t>
            </a:r>
            <a:endParaRPr lang="nl-NL" sz="2000" dirty="0">
              <a:ln w="0"/>
              <a:solidFill>
                <a:prstClr val="black"/>
              </a:solidFill>
              <a:latin typeface="Avenir LT Std 35 Light" panose="020B0402020203020204" pitchFamily="34" charset="0"/>
            </a:endParaRPr>
          </a:p>
          <a:p>
            <a:pPr marL="304792" indent="-304792" algn="justLow" defTabSz="1219170">
              <a:spcAft>
                <a:spcPts val="800"/>
              </a:spcAft>
              <a:buClr>
                <a:srgbClr val="D8981F"/>
              </a:buClr>
              <a:buSzPct val="100000"/>
              <a:buFont typeface="+mj-lt"/>
              <a:buAutoNum type="arabicPeriod"/>
              <a:defRPr/>
            </a:pPr>
            <a:endParaRPr lang="nl-NL" sz="2000" dirty="0">
              <a:ln w="0"/>
              <a:solidFill>
                <a:prstClr val="black"/>
              </a:solidFill>
              <a:latin typeface="Avenir LT Std 35 Light" panose="020B0402020203020204" pitchFamily="34" charset="0"/>
            </a:endParaRPr>
          </a:p>
        </p:txBody>
      </p:sp>
      <p:sp>
        <p:nvSpPr>
          <p:cNvPr id="5" name="Tijdelijke aanduiding voor tekst 2"/>
          <p:cNvSpPr txBox="1">
            <a:spLocks/>
          </p:cNvSpPr>
          <p:nvPr/>
        </p:nvSpPr>
        <p:spPr>
          <a:xfrm>
            <a:off x="675640" y="465317"/>
            <a:ext cx="10678160" cy="511129"/>
          </a:xfrm>
          <a:prstGeom prst="rect">
            <a:avLst/>
          </a:prstGeom>
        </p:spPr>
        <p:txBody>
          <a:bodyPr vert="horz" lIns="91440" tIns="45720" rIns="91440" bIns="45720" rtlCol="0" anchor="b">
            <a:normAutofit/>
          </a:bodyPr>
          <a:lstStyle>
            <a:lvl1pPr indent="0">
              <a:lnSpc>
                <a:spcPct val="90000"/>
              </a:lnSpc>
              <a:spcBef>
                <a:spcPts val="1000"/>
              </a:spcBef>
              <a:buFont typeface="Arial" panose="020B0604020202020204" pitchFamily="34" charset="0"/>
              <a:buNone/>
              <a:defRPr sz="1867" b="0">
                <a:latin typeface="Avenir LT Std 55 Roman" panose="020B0703020203020204" pitchFamily="34" charset="0"/>
              </a:defRPr>
            </a:lvl1pPr>
            <a:lvl2pPr marL="457189" indent="0">
              <a:lnSpc>
                <a:spcPct val="90000"/>
              </a:lnSpc>
              <a:spcBef>
                <a:spcPts val="500"/>
              </a:spcBef>
              <a:buFont typeface="Arial" panose="020B0604020202020204" pitchFamily="34" charset="0"/>
              <a:buNone/>
              <a:defRPr sz="2000" b="1"/>
            </a:lvl2pPr>
            <a:lvl3pPr marL="914377" indent="0">
              <a:lnSpc>
                <a:spcPct val="90000"/>
              </a:lnSpc>
              <a:spcBef>
                <a:spcPts val="500"/>
              </a:spcBef>
              <a:buFont typeface="Arial" panose="020B0604020202020204" pitchFamily="34" charset="0"/>
              <a:buNone/>
              <a:defRPr b="1"/>
            </a:lvl3pPr>
            <a:lvl4pPr marL="1371566" indent="0">
              <a:lnSpc>
                <a:spcPct val="90000"/>
              </a:lnSpc>
              <a:spcBef>
                <a:spcPts val="500"/>
              </a:spcBef>
              <a:buFont typeface="Arial" panose="020B0604020202020204" pitchFamily="34" charset="0"/>
              <a:buNone/>
              <a:defRPr sz="1600" b="1"/>
            </a:lvl4pPr>
            <a:lvl5pPr marL="1828754" indent="0">
              <a:lnSpc>
                <a:spcPct val="90000"/>
              </a:lnSpc>
              <a:spcBef>
                <a:spcPts val="500"/>
              </a:spcBef>
              <a:buFont typeface="Arial" panose="020B0604020202020204" pitchFamily="34" charset="0"/>
              <a:buNone/>
              <a:defRPr sz="1600" b="1"/>
            </a:lvl5pPr>
            <a:lvl6pPr marL="2285943" indent="0">
              <a:lnSpc>
                <a:spcPct val="90000"/>
              </a:lnSpc>
              <a:spcBef>
                <a:spcPts val="500"/>
              </a:spcBef>
              <a:buFont typeface="Arial" panose="020B0604020202020204" pitchFamily="34" charset="0"/>
              <a:buNone/>
              <a:defRPr sz="1600" b="1"/>
            </a:lvl6pPr>
            <a:lvl7pPr marL="2743131" indent="0">
              <a:lnSpc>
                <a:spcPct val="90000"/>
              </a:lnSpc>
              <a:spcBef>
                <a:spcPts val="500"/>
              </a:spcBef>
              <a:buFont typeface="Arial" panose="020B0604020202020204" pitchFamily="34" charset="0"/>
              <a:buNone/>
              <a:defRPr sz="1600" b="1"/>
            </a:lvl7pPr>
            <a:lvl8pPr marL="3200320" indent="0">
              <a:lnSpc>
                <a:spcPct val="90000"/>
              </a:lnSpc>
              <a:spcBef>
                <a:spcPts val="500"/>
              </a:spcBef>
              <a:buFont typeface="Arial" panose="020B0604020202020204" pitchFamily="34" charset="0"/>
              <a:buNone/>
              <a:defRPr sz="1600" b="1"/>
            </a:lvl8pPr>
            <a:lvl9pPr marL="3657509" indent="0">
              <a:lnSpc>
                <a:spcPct val="90000"/>
              </a:lnSpc>
              <a:spcBef>
                <a:spcPts val="500"/>
              </a:spcBef>
              <a:buFont typeface="Arial" panose="020B0604020202020204" pitchFamily="34" charset="0"/>
              <a:buNone/>
              <a:defRPr sz="1600" b="1"/>
            </a:lvl9pPr>
          </a:lstStyle>
          <a:p>
            <a:r>
              <a:rPr lang="nl-NL" sz="2400" dirty="0" smtClean="0"/>
              <a:t>Inhoud</a:t>
            </a:r>
            <a:endParaRPr lang="nl-NL" sz="2400" dirty="0"/>
          </a:p>
        </p:txBody>
      </p:sp>
      <p:grpSp>
        <p:nvGrpSpPr>
          <p:cNvPr id="13" name="Groep 12"/>
          <p:cNvGrpSpPr/>
          <p:nvPr/>
        </p:nvGrpSpPr>
        <p:grpSpPr>
          <a:xfrm>
            <a:off x="6570349" y="1663366"/>
            <a:ext cx="4236075" cy="3686262"/>
            <a:chOff x="6570349" y="1547252"/>
            <a:chExt cx="4236075" cy="3686262"/>
          </a:xfrm>
        </p:grpSpPr>
        <p:pic>
          <p:nvPicPr>
            <p:cNvPr id="6" name="Afbeelding 5"/>
            <p:cNvPicPr>
              <a:picLocks noChangeAspect="1"/>
            </p:cNvPicPr>
            <p:nvPr/>
          </p:nvPicPr>
          <p:blipFill>
            <a:blip r:embed="rId2">
              <a:duotone>
                <a:schemeClr val="accent4">
                  <a:shade val="45000"/>
                  <a:satMod val="135000"/>
                </a:schemeClr>
                <a:prstClr val="white"/>
              </a:duotone>
            </a:blip>
            <a:stretch>
              <a:fillRect/>
            </a:stretch>
          </p:blipFill>
          <p:spPr>
            <a:xfrm>
              <a:off x="7283450" y="1547252"/>
              <a:ext cx="2809875" cy="2562225"/>
            </a:xfrm>
            <a:prstGeom prst="rect">
              <a:avLst/>
            </a:prstGeom>
          </p:spPr>
        </p:pic>
        <p:sp>
          <p:nvSpPr>
            <p:cNvPr id="7" name="Tijdelijke aanduiding voor tekst 2"/>
            <p:cNvSpPr txBox="1">
              <a:spLocks/>
            </p:cNvSpPr>
            <p:nvPr/>
          </p:nvSpPr>
          <p:spPr>
            <a:xfrm>
              <a:off x="6570349" y="4109477"/>
              <a:ext cx="4236075" cy="1124037"/>
            </a:xfrm>
            <a:prstGeom prst="rect">
              <a:avLst/>
            </a:prstGeom>
          </p:spPr>
          <p:txBody>
            <a:bodyPr vert="horz" lIns="91440" tIns="45720" rIns="91440" bIns="45720" rtlCol="0" anchor="b">
              <a:noAutofit/>
            </a:bodyPr>
            <a:lstStyle>
              <a:lvl1pPr indent="0">
                <a:lnSpc>
                  <a:spcPct val="90000"/>
                </a:lnSpc>
                <a:spcBef>
                  <a:spcPts val="1000"/>
                </a:spcBef>
                <a:buFont typeface="Arial" panose="020B0604020202020204" pitchFamily="34" charset="0"/>
                <a:buNone/>
                <a:defRPr sz="1867" b="0">
                  <a:latin typeface="Avenir LT Std 55 Roman" panose="020B0703020203020204" pitchFamily="34" charset="0"/>
                </a:defRPr>
              </a:lvl1pPr>
              <a:lvl2pPr marL="457189" indent="0">
                <a:lnSpc>
                  <a:spcPct val="90000"/>
                </a:lnSpc>
                <a:spcBef>
                  <a:spcPts val="500"/>
                </a:spcBef>
                <a:buFont typeface="Arial" panose="020B0604020202020204" pitchFamily="34" charset="0"/>
                <a:buNone/>
                <a:defRPr sz="2000" b="1"/>
              </a:lvl2pPr>
              <a:lvl3pPr marL="914377" indent="0">
                <a:lnSpc>
                  <a:spcPct val="90000"/>
                </a:lnSpc>
                <a:spcBef>
                  <a:spcPts val="500"/>
                </a:spcBef>
                <a:buFont typeface="Arial" panose="020B0604020202020204" pitchFamily="34" charset="0"/>
                <a:buNone/>
                <a:defRPr b="1"/>
              </a:lvl3pPr>
              <a:lvl4pPr marL="1371566" indent="0">
                <a:lnSpc>
                  <a:spcPct val="90000"/>
                </a:lnSpc>
                <a:spcBef>
                  <a:spcPts val="500"/>
                </a:spcBef>
                <a:buFont typeface="Arial" panose="020B0604020202020204" pitchFamily="34" charset="0"/>
                <a:buNone/>
                <a:defRPr sz="1600" b="1"/>
              </a:lvl4pPr>
              <a:lvl5pPr marL="1828754" indent="0">
                <a:lnSpc>
                  <a:spcPct val="90000"/>
                </a:lnSpc>
                <a:spcBef>
                  <a:spcPts val="500"/>
                </a:spcBef>
                <a:buFont typeface="Arial" panose="020B0604020202020204" pitchFamily="34" charset="0"/>
                <a:buNone/>
                <a:defRPr sz="1600" b="1"/>
              </a:lvl5pPr>
              <a:lvl6pPr marL="2285943" indent="0">
                <a:lnSpc>
                  <a:spcPct val="90000"/>
                </a:lnSpc>
                <a:spcBef>
                  <a:spcPts val="500"/>
                </a:spcBef>
                <a:buFont typeface="Arial" panose="020B0604020202020204" pitchFamily="34" charset="0"/>
                <a:buNone/>
                <a:defRPr sz="1600" b="1"/>
              </a:lvl6pPr>
              <a:lvl7pPr marL="2743131" indent="0">
                <a:lnSpc>
                  <a:spcPct val="90000"/>
                </a:lnSpc>
                <a:spcBef>
                  <a:spcPts val="500"/>
                </a:spcBef>
                <a:buFont typeface="Arial" panose="020B0604020202020204" pitchFamily="34" charset="0"/>
                <a:buNone/>
                <a:defRPr sz="1600" b="1"/>
              </a:lvl7pPr>
              <a:lvl8pPr marL="3200320" indent="0">
                <a:lnSpc>
                  <a:spcPct val="90000"/>
                </a:lnSpc>
                <a:spcBef>
                  <a:spcPts val="500"/>
                </a:spcBef>
                <a:buFont typeface="Arial" panose="020B0604020202020204" pitchFamily="34" charset="0"/>
                <a:buNone/>
                <a:defRPr sz="1600" b="1"/>
              </a:lvl8pPr>
              <a:lvl9pPr marL="3657509" indent="0">
                <a:lnSpc>
                  <a:spcPct val="90000"/>
                </a:lnSpc>
                <a:spcBef>
                  <a:spcPts val="500"/>
                </a:spcBef>
                <a:buFont typeface="Arial" panose="020B0604020202020204" pitchFamily="34" charset="0"/>
                <a:buNone/>
                <a:defRPr sz="1600" b="1"/>
              </a:lvl9pPr>
            </a:lstStyle>
            <a:p>
              <a:pPr algn="ctr"/>
              <a:r>
                <a:rPr lang="nl-NL" sz="2400" dirty="0" smtClean="0">
                  <a:solidFill>
                    <a:srgbClr val="D29500"/>
                  </a:solidFill>
                </a:rPr>
                <a:t>IN 3 STAPPEN NAAR EEN</a:t>
              </a:r>
            </a:p>
            <a:p>
              <a:pPr algn="ctr"/>
              <a:r>
                <a:rPr lang="nl-NL" sz="2400" dirty="0" smtClean="0">
                  <a:solidFill>
                    <a:srgbClr val="D29500"/>
                  </a:solidFill>
                </a:rPr>
                <a:t>INCLUSIEVE STAD</a:t>
              </a:r>
              <a:endParaRPr lang="nl-NL" sz="2400" dirty="0">
                <a:solidFill>
                  <a:srgbClr val="D29500"/>
                </a:solidFill>
              </a:endParaRPr>
            </a:p>
          </p:txBody>
        </p:sp>
      </p:grpSp>
      <p:grpSp>
        <p:nvGrpSpPr>
          <p:cNvPr id="12" name="Groep 11"/>
          <p:cNvGrpSpPr/>
          <p:nvPr/>
        </p:nvGrpSpPr>
        <p:grpSpPr>
          <a:xfrm>
            <a:off x="-95250" y="5763582"/>
            <a:ext cx="5114925" cy="1212267"/>
            <a:chOff x="-95250" y="5587640"/>
            <a:chExt cx="6657975" cy="1577979"/>
          </a:xfrm>
        </p:grpSpPr>
        <p:grpSp>
          <p:nvGrpSpPr>
            <p:cNvPr id="8" name="Groep 7"/>
            <p:cNvGrpSpPr/>
            <p:nvPr/>
          </p:nvGrpSpPr>
          <p:grpSpPr>
            <a:xfrm>
              <a:off x="393701" y="5587640"/>
              <a:ext cx="6045199" cy="1577979"/>
              <a:chOff x="450851" y="5397140"/>
              <a:chExt cx="6540499" cy="1707267"/>
            </a:xfrm>
          </p:grpSpPr>
          <p:pic>
            <p:nvPicPr>
              <p:cNvPr id="9" name="Picture 2" descr="Afbeeldingsresultaat voor havenstede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8549" b="30362"/>
              <a:stretch/>
            </p:blipFill>
            <p:spPr bwMode="auto">
              <a:xfrm>
                <a:off x="450851" y="5794829"/>
                <a:ext cx="2838580" cy="77706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Afbeeldingsresultaat voor bpd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1898" y="5397140"/>
                <a:ext cx="3039452" cy="1707267"/>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Rechthoek 10"/>
            <p:cNvSpPr/>
            <p:nvPr/>
          </p:nvSpPr>
          <p:spPr>
            <a:xfrm>
              <a:off x="-95250" y="5955213"/>
              <a:ext cx="6657975" cy="1007562"/>
            </a:xfrm>
            <a:prstGeom prst="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216105789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p:cNvSpPr/>
          <p:nvPr/>
        </p:nvSpPr>
        <p:spPr>
          <a:xfrm>
            <a:off x="-94445" y="-30051"/>
            <a:ext cx="2592946" cy="7207876"/>
          </a:xfrm>
          <a:prstGeom prst="rect">
            <a:avLst/>
          </a:prstGeom>
          <a:solidFill>
            <a:srgbClr val="DCD9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Afbeelding 3"/>
          <p:cNvPicPr>
            <a:picLocks noChangeAspect="1"/>
          </p:cNvPicPr>
          <p:nvPr/>
        </p:nvPicPr>
        <p:blipFill>
          <a:blip r:embed="rId2"/>
          <a:stretch>
            <a:fillRect/>
          </a:stretch>
        </p:blipFill>
        <p:spPr>
          <a:xfrm>
            <a:off x="528033" y="338367"/>
            <a:ext cx="1270715" cy="6519633"/>
          </a:xfrm>
          <a:prstGeom prst="rect">
            <a:avLst/>
          </a:prstGeom>
        </p:spPr>
      </p:pic>
      <p:sp>
        <p:nvSpPr>
          <p:cNvPr id="2" name="Vrije vorm 1"/>
          <p:cNvSpPr/>
          <p:nvPr/>
        </p:nvSpPr>
        <p:spPr>
          <a:xfrm>
            <a:off x="376238" y="2085975"/>
            <a:ext cx="1547812" cy="4938713"/>
          </a:xfrm>
          <a:custGeom>
            <a:avLst/>
            <a:gdLst>
              <a:gd name="connsiteX0" fmla="*/ 76200 w 1547812"/>
              <a:gd name="connsiteY0" fmla="*/ 47625 h 4938713"/>
              <a:gd name="connsiteX1" fmla="*/ 790575 w 1547812"/>
              <a:gd name="connsiteY1" fmla="*/ 566738 h 4938713"/>
              <a:gd name="connsiteX2" fmla="*/ 1547812 w 1547812"/>
              <a:gd name="connsiteY2" fmla="*/ 0 h 4938713"/>
              <a:gd name="connsiteX3" fmla="*/ 1504950 w 1547812"/>
              <a:gd name="connsiteY3" fmla="*/ 4491038 h 4938713"/>
              <a:gd name="connsiteX4" fmla="*/ 738187 w 1547812"/>
              <a:gd name="connsiteY4" fmla="*/ 4938713 h 4938713"/>
              <a:gd name="connsiteX5" fmla="*/ 704850 w 1547812"/>
              <a:gd name="connsiteY5" fmla="*/ 4900613 h 4938713"/>
              <a:gd name="connsiteX6" fmla="*/ 0 w 1547812"/>
              <a:gd name="connsiteY6" fmla="*/ 4286250 h 4938713"/>
              <a:gd name="connsiteX7" fmla="*/ 76200 w 1547812"/>
              <a:gd name="connsiteY7" fmla="*/ 47625 h 4938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7812" h="4938713">
                <a:moveTo>
                  <a:pt x="76200" y="47625"/>
                </a:moveTo>
                <a:lnTo>
                  <a:pt x="790575" y="566738"/>
                </a:lnTo>
                <a:lnTo>
                  <a:pt x="1547812" y="0"/>
                </a:lnTo>
                <a:lnTo>
                  <a:pt x="1504950" y="4491038"/>
                </a:lnTo>
                <a:lnTo>
                  <a:pt x="738187" y="4938713"/>
                </a:lnTo>
                <a:lnTo>
                  <a:pt x="704850" y="4900613"/>
                </a:lnTo>
                <a:lnTo>
                  <a:pt x="0" y="4286250"/>
                </a:lnTo>
                <a:lnTo>
                  <a:pt x="76200" y="47625"/>
                </a:lnTo>
                <a:close/>
              </a:path>
            </a:pathLst>
          </a:custGeom>
          <a:solidFill>
            <a:srgbClr val="DCD9D0">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jdelijke aanduiding voor tekst 2"/>
          <p:cNvSpPr txBox="1">
            <a:spLocks/>
          </p:cNvSpPr>
          <p:nvPr/>
        </p:nvSpPr>
        <p:spPr>
          <a:xfrm>
            <a:off x="2702242" y="348987"/>
            <a:ext cx="5875701" cy="500946"/>
          </a:xfrm>
          <a:prstGeom prst="rect">
            <a:avLst/>
          </a:prstGeom>
          <a:noFill/>
        </p:spPr>
        <p:txBody>
          <a:bodyPr vert="horz" lIns="0" tIns="0" rIns="0" bIns="0" rtlCol="0" anchor="b">
            <a:noAutofit/>
          </a:bodyPr>
          <a:lstStyle>
            <a:lvl1pPr marL="0" indent="0" algn="l" defTabSz="685800" rtl="0" eaLnBrk="1" latinLnBrk="0" hangingPunct="1">
              <a:lnSpc>
                <a:spcPct val="110000"/>
              </a:lnSpc>
              <a:spcBef>
                <a:spcPts val="0"/>
              </a:spcBef>
              <a:buClr>
                <a:schemeClr val="accent1"/>
              </a:buClr>
              <a:buFont typeface="Arial" panose="020B0604020202020204" pitchFamily="34" charset="0"/>
              <a:buNone/>
              <a:defRPr sz="1400" b="0" kern="1200">
                <a:solidFill>
                  <a:schemeClr val="tx1"/>
                </a:solidFill>
                <a:latin typeface="Avenir LT Std 55 Roman" panose="020B0703020203020204" pitchFamily="34" charset="0"/>
                <a:ea typeface="+mn-ea"/>
                <a:cs typeface="+mn-cs"/>
              </a:defRPr>
            </a:lvl1pPr>
            <a:lvl2pPr marL="342900" indent="0" algn="l" defTabSz="685800" rtl="0" eaLnBrk="1" latinLnBrk="0" hangingPunct="1">
              <a:lnSpc>
                <a:spcPct val="110000"/>
              </a:lnSpc>
              <a:spcBef>
                <a:spcPts val="0"/>
              </a:spcBef>
              <a:buFont typeface="Arial" panose="020B0604020202020204" pitchFamily="34" charset="0"/>
              <a:buNone/>
              <a:defRPr sz="1500" b="1" kern="1200">
                <a:solidFill>
                  <a:schemeClr val="tx1"/>
                </a:solidFill>
                <a:latin typeface="Avenir LT Std 35 Light" panose="020B0402020203020204" pitchFamily="34" charset="0"/>
                <a:ea typeface="+mn-ea"/>
                <a:cs typeface="+mn-cs"/>
              </a:defRPr>
            </a:lvl2pPr>
            <a:lvl3pPr marL="685800" indent="0" algn="l" defTabSz="685800" rtl="0" eaLnBrk="1" latinLnBrk="0" hangingPunct="1">
              <a:lnSpc>
                <a:spcPct val="110000"/>
              </a:lnSpc>
              <a:spcBef>
                <a:spcPts val="0"/>
              </a:spcBef>
              <a:buFont typeface="Arial" panose="020B0604020202020204" pitchFamily="34" charset="0"/>
              <a:buNone/>
              <a:defRPr sz="1350" b="1" kern="1200">
                <a:solidFill>
                  <a:schemeClr val="tx1"/>
                </a:solidFill>
                <a:latin typeface="Avenir LT Std 35 Light" panose="020B0402020203020204" pitchFamily="34" charset="0"/>
                <a:ea typeface="+mn-ea"/>
                <a:cs typeface="+mn-cs"/>
              </a:defRPr>
            </a:lvl3pPr>
            <a:lvl4pPr marL="1028700" indent="0" algn="l" defTabSz="685800" rtl="0" eaLnBrk="1" latinLnBrk="0" hangingPunct="1">
              <a:lnSpc>
                <a:spcPct val="110000"/>
              </a:lnSpc>
              <a:spcBef>
                <a:spcPts val="0"/>
              </a:spcBef>
              <a:buFont typeface="Arial" panose="020B0604020202020204" pitchFamily="34" charset="0"/>
              <a:buNone/>
              <a:defRPr sz="1200" b="1" kern="1200">
                <a:solidFill>
                  <a:schemeClr val="tx1"/>
                </a:solidFill>
                <a:latin typeface="Avenir LT Std 35 Light" panose="020B0402020203020204" pitchFamily="34" charset="0"/>
                <a:ea typeface="+mn-ea"/>
                <a:cs typeface="+mn-cs"/>
              </a:defRPr>
            </a:lvl4pPr>
            <a:lvl5pPr marL="1371600" indent="0" algn="l" defTabSz="685800" rtl="0" eaLnBrk="1" latinLnBrk="0" hangingPunct="1">
              <a:lnSpc>
                <a:spcPct val="110000"/>
              </a:lnSpc>
              <a:spcBef>
                <a:spcPts val="0"/>
              </a:spcBef>
              <a:buFont typeface="Arial" panose="020B0604020202020204" pitchFamily="34" charset="0"/>
              <a:buNone/>
              <a:defRPr sz="1200" b="1" kern="1200">
                <a:solidFill>
                  <a:schemeClr val="tx1"/>
                </a:solidFill>
                <a:latin typeface="Avenir LT Std 35 Light" panose="020B0402020203020204" pitchFamily="34" charset="0"/>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9pPr>
          </a:lstStyle>
          <a:p>
            <a:pPr marL="0" marR="0" lvl="0" indent="0" algn="l" defTabSz="685800" rtl="0" eaLnBrk="1" fontAlgn="auto" latinLnBrk="0" hangingPunct="1">
              <a:lnSpc>
                <a:spcPct val="110000"/>
              </a:lnSpc>
              <a:spcBef>
                <a:spcPts val="0"/>
              </a:spcBef>
              <a:spcAft>
                <a:spcPts val="0"/>
              </a:spcAft>
              <a:buClr>
                <a:srgbClr val="78BDDE"/>
              </a:buClr>
              <a:buSzTx/>
              <a:buFont typeface="Arial" panose="020B0604020202020204" pitchFamily="34" charset="0"/>
              <a:buNone/>
              <a:tabLst/>
              <a:defRPr/>
            </a:pPr>
            <a:r>
              <a:rPr kumimoji="0" lang="nl-NL" sz="2000" b="0" i="0" u="none" strike="noStrike" kern="1200" cap="none" spc="0" normalizeH="0" baseline="0" noProof="0" dirty="0">
                <a:ln>
                  <a:noFill/>
                </a:ln>
                <a:solidFill>
                  <a:sysClr val="windowText" lastClr="000000"/>
                </a:solidFill>
                <a:effectLst/>
                <a:uLnTx/>
                <a:uFillTx/>
                <a:latin typeface="Avenir LT Std 55 Roman" panose="020B0703020203020204" pitchFamily="34" charset="0"/>
                <a:ea typeface="+mn-ea"/>
                <a:cs typeface="+mn-cs"/>
              </a:rPr>
              <a:t>Stap</a:t>
            </a:r>
            <a:r>
              <a:rPr kumimoji="0" lang="nl-NL" sz="2000" b="0" i="0" u="none" strike="noStrike" kern="1200" cap="none" spc="0" normalizeH="0" noProof="0" dirty="0">
                <a:ln>
                  <a:noFill/>
                </a:ln>
                <a:solidFill>
                  <a:sysClr val="windowText" lastClr="000000"/>
                </a:solidFill>
                <a:effectLst/>
                <a:uLnTx/>
                <a:uFillTx/>
                <a:latin typeface="Avenir LT Std 55 Roman" panose="020B0703020203020204" pitchFamily="34" charset="0"/>
                <a:ea typeface="+mn-ea"/>
                <a:cs typeface="+mn-cs"/>
              </a:rPr>
              <a:t> 1: Constateren</a:t>
            </a:r>
            <a:endParaRPr kumimoji="0" lang="nl-NL" sz="2000" b="0" i="0" u="none" strike="noStrike" kern="1200" cap="none" spc="0" normalizeH="0" baseline="0" noProof="0" dirty="0">
              <a:ln>
                <a:noFill/>
              </a:ln>
              <a:solidFill>
                <a:sysClr val="windowText" lastClr="000000"/>
              </a:solidFill>
              <a:effectLst/>
              <a:uLnTx/>
              <a:uFillTx/>
              <a:latin typeface="Avenir LT Std 55 Roman" panose="020B0703020203020204" pitchFamily="34" charset="0"/>
              <a:ea typeface="+mn-ea"/>
              <a:cs typeface="+mn-cs"/>
            </a:endParaRPr>
          </a:p>
        </p:txBody>
      </p:sp>
      <p:sp>
        <p:nvSpPr>
          <p:cNvPr id="3" name="Tekstvak 2">
            <a:extLst>
              <a:ext uri="{FF2B5EF4-FFF2-40B4-BE49-F238E27FC236}">
                <a16:creationId xmlns:a16="http://schemas.microsoft.com/office/drawing/2014/main" id="{38319422-570B-46D2-A0BD-34383581F576}"/>
              </a:ext>
            </a:extLst>
          </p:cNvPr>
          <p:cNvSpPr txBox="1"/>
          <p:nvPr/>
        </p:nvSpPr>
        <p:spPr>
          <a:xfrm>
            <a:off x="2913888" y="1146048"/>
            <a:ext cx="8375904" cy="4801314"/>
          </a:xfrm>
          <a:prstGeom prst="rect">
            <a:avLst/>
          </a:prstGeom>
          <a:noFill/>
        </p:spPr>
        <p:txBody>
          <a:bodyPr wrap="square" rtlCol="0">
            <a:spAutoFit/>
          </a:bodyPr>
          <a:lstStyle/>
          <a:p>
            <a:r>
              <a:rPr lang="nl-NL" dirty="0">
                <a:latin typeface="Avenir LT Std 35 Light" panose="020B0402020203020204" pitchFamily="34" charset="0"/>
              </a:rPr>
              <a:t>De eerste stap draait om of er meerdere wijkpartijen vinden/constateren dat er een probleem is in de wijk.</a:t>
            </a:r>
          </a:p>
          <a:p>
            <a:endParaRPr lang="nl-NL" dirty="0">
              <a:latin typeface="Avenir LT Std 35 Light" panose="020B0402020203020204" pitchFamily="34" charset="0"/>
            </a:endParaRPr>
          </a:p>
          <a:p>
            <a:r>
              <a:rPr lang="nl-NL" dirty="0">
                <a:latin typeface="Avenir LT Std 35 Light" panose="020B0402020203020204" pitchFamily="34" charset="0"/>
              </a:rPr>
              <a:t>Zo ja, welk probleem speelt er dan?</a:t>
            </a:r>
          </a:p>
          <a:p>
            <a:endParaRPr lang="nl-NL" dirty="0">
              <a:latin typeface="Avenir LT Std 35 Light" panose="020B0402020203020204" pitchFamily="34" charset="0"/>
            </a:endParaRPr>
          </a:p>
          <a:p>
            <a:r>
              <a:rPr lang="nl-NL" dirty="0">
                <a:latin typeface="Avenir LT Std 35 Light" panose="020B0402020203020204" pitchFamily="34" charset="0"/>
              </a:rPr>
              <a:t>Vaak geven organisaties aan dat er voor hen andere problemen spelen in de wijk. Voor een gemeente spelen er andere problemen dan voor een corporatie of voor een ondernemer in dezelfde wijk. Partijen werken hieraan vanuit hun eigen koker.</a:t>
            </a:r>
          </a:p>
          <a:p>
            <a:r>
              <a:rPr lang="nl-NL" dirty="0">
                <a:latin typeface="Avenir LT Std 35 Light" panose="020B0402020203020204" pitchFamily="34" charset="0"/>
              </a:rPr>
              <a:t>Ondanks alle inzet levert dit onvoldoende resultaat op.</a:t>
            </a:r>
          </a:p>
          <a:p>
            <a:endParaRPr lang="nl-NL" dirty="0">
              <a:latin typeface="Avenir LT Std 35 Light" panose="020B0402020203020204" pitchFamily="34" charset="0"/>
            </a:endParaRPr>
          </a:p>
          <a:p>
            <a:r>
              <a:rPr lang="nl-NL" dirty="0">
                <a:latin typeface="Avenir LT Std 35 Light" panose="020B0402020203020204" pitchFamily="34" charset="0"/>
              </a:rPr>
              <a:t>Eigenlijk draait deze fase om het gezamenlijk constateren dat de wijk een kwetsbare wijk is en dat er iets moet gebeuren om er (weer) een wijk van waarde van te maken.</a:t>
            </a:r>
          </a:p>
          <a:p>
            <a:endParaRPr lang="nl-NL" dirty="0">
              <a:latin typeface="Avenir LT Std 35 Light" panose="020B0402020203020204" pitchFamily="34" charset="0"/>
            </a:endParaRPr>
          </a:p>
          <a:p>
            <a:r>
              <a:rPr lang="nl-NL" dirty="0">
                <a:latin typeface="Avenir LT Std 35 Light" panose="020B0402020203020204" pitchFamily="34" charset="0"/>
              </a:rPr>
              <a:t>Maar wie neemt het voortouw…?</a:t>
            </a:r>
          </a:p>
          <a:p>
            <a:endParaRPr lang="nl-NL" dirty="0">
              <a:latin typeface="Avenir LT Std 35 Light" panose="020B0402020203020204" pitchFamily="34" charset="0"/>
            </a:endParaRPr>
          </a:p>
        </p:txBody>
      </p:sp>
    </p:spTree>
    <p:extLst>
      <p:ext uri="{BB962C8B-B14F-4D97-AF65-F5344CB8AC3E}">
        <p14:creationId xmlns:p14="http://schemas.microsoft.com/office/powerpoint/2010/main" val="16387459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413893"/>
            <a:ext cx="10515600" cy="963803"/>
          </a:xfrm>
        </p:spPr>
        <p:txBody>
          <a:bodyPr>
            <a:normAutofit/>
          </a:bodyPr>
          <a:lstStyle/>
          <a:p>
            <a:r>
              <a:rPr lang="nl-NL" sz="2800" dirty="0">
                <a:latin typeface="Avenir LT Std 55 Roman" panose="020B0703020203020204" pitchFamily="34" charset="0"/>
              </a:rPr>
              <a:t>Tuindorp Vreewijk in Rotterdam</a:t>
            </a:r>
          </a:p>
        </p:txBody>
      </p:sp>
      <p:pic>
        <p:nvPicPr>
          <p:cNvPr id="4" name="Tijdelijke aanduiding voor inhoud 3">
            <a:extLst>
              <a:ext uri="{FF2B5EF4-FFF2-40B4-BE49-F238E27FC236}">
                <a16:creationId xmlns:a16="http://schemas.microsoft.com/office/drawing/2014/main" id="{430FF814-6FE2-43B4-B10D-CB745469232A}"/>
              </a:ext>
            </a:extLst>
          </p:cNvPr>
          <p:cNvPicPr>
            <a:picLocks noGrp="1" noChangeAspect="1"/>
          </p:cNvPicPr>
          <p:nvPr>
            <p:ph idx="1"/>
          </p:nvPr>
        </p:nvPicPr>
        <p:blipFill>
          <a:blip r:embed="rId2"/>
          <a:stretch>
            <a:fillRect/>
          </a:stretch>
        </p:blipFill>
        <p:spPr>
          <a:xfrm>
            <a:off x="6321689" y="1261839"/>
            <a:ext cx="5696712" cy="3203476"/>
          </a:xfrm>
          <a:prstGeom prst="rect">
            <a:avLst/>
          </a:prstGeom>
        </p:spPr>
      </p:pic>
      <p:sp>
        <p:nvSpPr>
          <p:cNvPr id="5" name="Tekstvak 4">
            <a:extLst>
              <a:ext uri="{FF2B5EF4-FFF2-40B4-BE49-F238E27FC236}">
                <a16:creationId xmlns:a16="http://schemas.microsoft.com/office/drawing/2014/main" id="{3A499143-0E55-4819-A6D7-36FD78C87668}"/>
              </a:ext>
            </a:extLst>
          </p:cNvPr>
          <p:cNvSpPr txBox="1"/>
          <p:nvPr/>
        </p:nvSpPr>
        <p:spPr>
          <a:xfrm>
            <a:off x="838200" y="1377696"/>
            <a:ext cx="5379720" cy="4555093"/>
          </a:xfrm>
          <a:prstGeom prst="rect">
            <a:avLst/>
          </a:prstGeom>
          <a:noFill/>
        </p:spPr>
        <p:txBody>
          <a:bodyPr wrap="square" rtlCol="0">
            <a:spAutoFit/>
          </a:bodyPr>
          <a:lstStyle/>
          <a:p>
            <a:r>
              <a:rPr lang="nl-NL" sz="1600" dirty="0">
                <a:latin typeface="Avenir LT Std 35 Light" panose="020B0402020203020204" pitchFamily="34" charset="0"/>
              </a:rPr>
              <a:t>Tuindorp uit 1920</a:t>
            </a:r>
          </a:p>
          <a:p>
            <a:r>
              <a:rPr lang="nl-NL" sz="1600" dirty="0">
                <a:latin typeface="Avenir LT Std 35 Light" panose="020B0402020203020204" pitchFamily="34" charset="0"/>
              </a:rPr>
              <a:t>Beschermd stadsgezicht sinds 2005</a:t>
            </a:r>
          </a:p>
          <a:p>
            <a:r>
              <a:rPr lang="nl-NL" sz="1600" dirty="0">
                <a:latin typeface="Avenir LT Std 35 Light" panose="020B0402020203020204" pitchFamily="34" charset="0"/>
              </a:rPr>
              <a:t>5000 eengezinswoningen</a:t>
            </a:r>
          </a:p>
          <a:p>
            <a:r>
              <a:rPr lang="nl-NL" sz="1600" dirty="0">
                <a:latin typeface="Avenir LT Std 35 Light" panose="020B0402020203020204" pitchFamily="34" charset="0"/>
              </a:rPr>
              <a:t>4500 sociale woningen</a:t>
            </a:r>
          </a:p>
          <a:p>
            <a:endParaRPr lang="nl-NL" sz="1600" dirty="0">
              <a:latin typeface="Avenir LT Std 35 Light" panose="020B0402020203020204" pitchFamily="34" charset="0"/>
            </a:endParaRPr>
          </a:p>
          <a:p>
            <a:r>
              <a:rPr lang="nl-NL" sz="1600" dirty="0">
                <a:latin typeface="Avenir LT Std 35 Light" panose="020B0402020203020204" pitchFamily="34" charset="0"/>
              </a:rPr>
              <a:t>Grote opgave op gebied van onderhoud.</a:t>
            </a:r>
          </a:p>
          <a:p>
            <a:r>
              <a:rPr lang="nl-NL" sz="1600" dirty="0">
                <a:latin typeface="Avenir LT Std 35 Light" panose="020B0402020203020204" pitchFamily="34" charset="0"/>
              </a:rPr>
              <a:t>Zeer sterke bewoners-invloed op aanpak van de wijk.</a:t>
            </a:r>
          </a:p>
          <a:p>
            <a:r>
              <a:rPr lang="nl-NL" sz="1600" dirty="0">
                <a:latin typeface="Avenir LT Std 35 Light" panose="020B0402020203020204" pitchFamily="34" charset="0"/>
              </a:rPr>
              <a:t>‘Galliërs tegen de Romeinen’.</a:t>
            </a:r>
          </a:p>
          <a:p>
            <a:endParaRPr lang="nl-NL" sz="1600" dirty="0">
              <a:latin typeface="Avenir LT Std 35 Light" panose="020B0402020203020204" pitchFamily="34" charset="0"/>
            </a:endParaRPr>
          </a:p>
          <a:p>
            <a:r>
              <a:rPr lang="nl-NL" sz="1600" dirty="0">
                <a:latin typeface="Avenir LT Std 35 Light" panose="020B0402020203020204" pitchFamily="34" charset="0"/>
              </a:rPr>
              <a:t>Laatste jaren:</a:t>
            </a:r>
          </a:p>
          <a:p>
            <a:pPr marL="285750" indent="-285750">
              <a:buFontTx/>
              <a:buChar char="-"/>
            </a:pPr>
            <a:r>
              <a:rPr lang="nl-NL" sz="1600" dirty="0">
                <a:latin typeface="Avenir LT Std 35 Light" panose="020B0402020203020204" pitchFamily="34" charset="0"/>
              </a:rPr>
              <a:t>Instroom van sociaal zwakke huurders, </a:t>
            </a:r>
          </a:p>
          <a:p>
            <a:pPr marL="285750" indent="-285750">
              <a:buFontTx/>
              <a:buChar char="-"/>
            </a:pPr>
            <a:r>
              <a:rPr lang="nl-NL" sz="1600" dirty="0">
                <a:latin typeface="Avenir LT Std 35 Light" panose="020B0402020203020204" pitchFamily="34" charset="0"/>
              </a:rPr>
              <a:t>Botsingen van leefstijl</a:t>
            </a:r>
          </a:p>
          <a:p>
            <a:pPr marL="285750" indent="-285750">
              <a:buFontTx/>
              <a:buChar char="-"/>
            </a:pPr>
            <a:r>
              <a:rPr lang="nl-NL" sz="1600" dirty="0">
                <a:latin typeface="Avenir LT Std 35 Light" panose="020B0402020203020204" pitchFamily="34" charset="0"/>
              </a:rPr>
              <a:t>Toename criminaliteit, schooluitval, eenzaamheid en werkloosheid</a:t>
            </a:r>
          </a:p>
          <a:p>
            <a:pPr marL="285750" indent="-285750">
              <a:buFontTx/>
              <a:buChar char="-"/>
            </a:pPr>
            <a:r>
              <a:rPr lang="nl-NL" sz="1600" dirty="0">
                <a:latin typeface="Avenir LT Std 35 Light" panose="020B0402020203020204" pitchFamily="34" charset="0"/>
              </a:rPr>
              <a:t>Start verbeterprogramma van 1100 woningen.</a:t>
            </a:r>
          </a:p>
          <a:p>
            <a:pPr marL="285750" indent="-285750">
              <a:buFontTx/>
              <a:buChar char="-"/>
            </a:pPr>
            <a:endParaRPr lang="nl-NL" sz="1600" dirty="0">
              <a:latin typeface="Avenir LT Std 35 Light" panose="020B0402020203020204" pitchFamily="34" charset="0"/>
            </a:endParaRPr>
          </a:p>
          <a:p>
            <a:pPr marL="285750" indent="-285750">
              <a:buFontTx/>
              <a:buChar char="-"/>
            </a:pPr>
            <a:r>
              <a:rPr lang="nl-NL" sz="1600" dirty="0">
                <a:latin typeface="Avenir LT Std 35 Light" panose="020B0402020203020204" pitchFamily="34" charset="0"/>
              </a:rPr>
              <a:t>Grootste ergernis bewoners: De tuin van de buren!!</a:t>
            </a:r>
          </a:p>
          <a:p>
            <a:endParaRPr lang="nl-NL" sz="1600" dirty="0">
              <a:latin typeface="Avenir LT Std 35 Light" panose="020B0402020203020204" pitchFamily="34" charset="0"/>
            </a:endParaRPr>
          </a:p>
        </p:txBody>
      </p:sp>
    </p:spTree>
    <p:extLst>
      <p:ext uri="{BB962C8B-B14F-4D97-AF65-F5344CB8AC3E}">
        <p14:creationId xmlns:p14="http://schemas.microsoft.com/office/powerpoint/2010/main" val="30665733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1"/>
          <p:cNvSpPr txBox="1">
            <a:spLocks/>
          </p:cNvSpPr>
          <p:nvPr/>
        </p:nvSpPr>
        <p:spPr>
          <a:xfrm>
            <a:off x="675640" y="1262057"/>
            <a:ext cx="10678160" cy="4822048"/>
          </a:xfrm>
          <a:prstGeom prst="rect">
            <a:avLst/>
          </a:prstGeom>
        </p:spPr>
        <p:txBody>
          <a:bodyPr vert="horz" wrap="square" lIns="91440" tIns="45720" rIns="91440" bIns="45720" numCol="1"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Low" defTabSz="1219170">
              <a:spcAft>
                <a:spcPts val="800"/>
              </a:spcAft>
              <a:buClr>
                <a:srgbClr val="D8981F"/>
              </a:buClr>
              <a:buSzPct val="100000"/>
              <a:defRPr/>
            </a:pPr>
            <a:endParaRPr lang="nl-NL" sz="2000" dirty="0">
              <a:ln w="0"/>
              <a:solidFill>
                <a:prstClr val="black"/>
              </a:solidFill>
              <a:latin typeface="Avenir LT Std 35 Light" panose="020B0402020203020204" pitchFamily="34" charset="0"/>
            </a:endParaRPr>
          </a:p>
        </p:txBody>
      </p:sp>
      <p:sp>
        <p:nvSpPr>
          <p:cNvPr id="5" name="Tijdelijke aanduiding voor tekst 2"/>
          <p:cNvSpPr txBox="1">
            <a:spLocks/>
          </p:cNvSpPr>
          <p:nvPr/>
        </p:nvSpPr>
        <p:spPr>
          <a:xfrm>
            <a:off x="675640" y="465317"/>
            <a:ext cx="10678160" cy="511129"/>
          </a:xfrm>
          <a:prstGeom prst="rect">
            <a:avLst/>
          </a:prstGeom>
        </p:spPr>
        <p:txBody>
          <a:bodyPr vert="horz" lIns="91440" tIns="45720" rIns="91440" bIns="45720" rtlCol="0" anchor="b">
            <a:normAutofit/>
          </a:bodyPr>
          <a:lstStyle>
            <a:lvl1pPr indent="0">
              <a:lnSpc>
                <a:spcPct val="90000"/>
              </a:lnSpc>
              <a:spcBef>
                <a:spcPts val="1000"/>
              </a:spcBef>
              <a:buFont typeface="Arial" panose="020B0604020202020204" pitchFamily="34" charset="0"/>
              <a:buNone/>
              <a:defRPr sz="1867" b="0">
                <a:latin typeface="Avenir LT Std 55 Roman" panose="020B0703020203020204" pitchFamily="34" charset="0"/>
              </a:defRPr>
            </a:lvl1pPr>
            <a:lvl2pPr marL="457189" indent="0">
              <a:lnSpc>
                <a:spcPct val="90000"/>
              </a:lnSpc>
              <a:spcBef>
                <a:spcPts val="500"/>
              </a:spcBef>
              <a:buFont typeface="Arial" panose="020B0604020202020204" pitchFamily="34" charset="0"/>
              <a:buNone/>
              <a:defRPr sz="2000" b="1"/>
            </a:lvl2pPr>
            <a:lvl3pPr marL="914377" indent="0">
              <a:lnSpc>
                <a:spcPct val="90000"/>
              </a:lnSpc>
              <a:spcBef>
                <a:spcPts val="500"/>
              </a:spcBef>
              <a:buFont typeface="Arial" panose="020B0604020202020204" pitchFamily="34" charset="0"/>
              <a:buNone/>
              <a:defRPr b="1"/>
            </a:lvl3pPr>
            <a:lvl4pPr marL="1371566" indent="0">
              <a:lnSpc>
                <a:spcPct val="90000"/>
              </a:lnSpc>
              <a:spcBef>
                <a:spcPts val="500"/>
              </a:spcBef>
              <a:buFont typeface="Arial" panose="020B0604020202020204" pitchFamily="34" charset="0"/>
              <a:buNone/>
              <a:defRPr sz="1600" b="1"/>
            </a:lvl4pPr>
            <a:lvl5pPr marL="1828754" indent="0">
              <a:lnSpc>
                <a:spcPct val="90000"/>
              </a:lnSpc>
              <a:spcBef>
                <a:spcPts val="500"/>
              </a:spcBef>
              <a:buFont typeface="Arial" panose="020B0604020202020204" pitchFamily="34" charset="0"/>
              <a:buNone/>
              <a:defRPr sz="1600" b="1"/>
            </a:lvl5pPr>
            <a:lvl6pPr marL="2285943" indent="0">
              <a:lnSpc>
                <a:spcPct val="90000"/>
              </a:lnSpc>
              <a:spcBef>
                <a:spcPts val="500"/>
              </a:spcBef>
              <a:buFont typeface="Arial" panose="020B0604020202020204" pitchFamily="34" charset="0"/>
              <a:buNone/>
              <a:defRPr sz="1600" b="1"/>
            </a:lvl6pPr>
            <a:lvl7pPr marL="2743131" indent="0">
              <a:lnSpc>
                <a:spcPct val="90000"/>
              </a:lnSpc>
              <a:spcBef>
                <a:spcPts val="500"/>
              </a:spcBef>
              <a:buFont typeface="Arial" panose="020B0604020202020204" pitchFamily="34" charset="0"/>
              <a:buNone/>
              <a:defRPr sz="1600" b="1"/>
            </a:lvl7pPr>
            <a:lvl8pPr marL="3200320" indent="0">
              <a:lnSpc>
                <a:spcPct val="90000"/>
              </a:lnSpc>
              <a:spcBef>
                <a:spcPts val="500"/>
              </a:spcBef>
              <a:buFont typeface="Arial" panose="020B0604020202020204" pitchFamily="34" charset="0"/>
              <a:buNone/>
              <a:defRPr sz="1600" b="1"/>
            </a:lvl8pPr>
            <a:lvl9pPr marL="3657509" indent="0">
              <a:lnSpc>
                <a:spcPct val="90000"/>
              </a:lnSpc>
              <a:spcBef>
                <a:spcPts val="500"/>
              </a:spcBef>
              <a:buFont typeface="Arial" panose="020B0604020202020204" pitchFamily="34" charset="0"/>
              <a:buNone/>
              <a:defRPr sz="1600" b="1"/>
            </a:lvl9pPr>
          </a:lstStyle>
          <a:p>
            <a:r>
              <a:rPr lang="nl-NL" sz="2400" dirty="0"/>
              <a:t>Stap 1: Constateren, Het groen in Tuindorp Vreewijk</a:t>
            </a:r>
          </a:p>
        </p:txBody>
      </p:sp>
      <p:grpSp>
        <p:nvGrpSpPr>
          <p:cNvPr id="12" name="Groep 11"/>
          <p:cNvGrpSpPr/>
          <p:nvPr/>
        </p:nvGrpSpPr>
        <p:grpSpPr>
          <a:xfrm>
            <a:off x="6941169" y="5756156"/>
            <a:ext cx="5114925" cy="1212267"/>
            <a:chOff x="-95250" y="5587640"/>
            <a:chExt cx="6657975" cy="1577979"/>
          </a:xfrm>
        </p:grpSpPr>
        <p:grpSp>
          <p:nvGrpSpPr>
            <p:cNvPr id="8" name="Groep 7"/>
            <p:cNvGrpSpPr/>
            <p:nvPr/>
          </p:nvGrpSpPr>
          <p:grpSpPr>
            <a:xfrm>
              <a:off x="393701" y="5587640"/>
              <a:ext cx="6045199" cy="1577979"/>
              <a:chOff x="450851" y="5397140"/>
              <a:chExt cx="6540499" cy="1707267"/>
            </a:xfrm>
          </p:grpSpPr>
          <p:pic>
            <p:nvPicPr>
              <p:cNvPr id="9" name="Picture 2" descr="Afbeeldingsresultaat voor havenstede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8549" b="30362"/>
              <a:stretch/>
            </p:blipFill>
            <p:spPr bwMode="auto">
              <a:xfrm>
                <a:off x="450851" y="5794829"/>
                <a:ext cx="2838580" cy="77706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Afbeeldingsresultaat voor bpd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1898" y="5397140"/>
                <a:ext cx="3039452" cy="1707267"/>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Rechthoek 10"/>
            <p:cNvSpPr/>
            <p:nvPr/>
          </p:nvSpPr>
          <p:spPr>
            <a:xfrm>
              <a:off x="-95250" y="5955213"/>
              <a:ext cx="6657975" cy="1007562"/>
            </a:xfrm>
            <a:prstGeom prst="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pic>
        <p:nvPicPr>
          <p:cNvPr id="2" name="Afbeelding 1">
            <a:extLst>
              <a:ext uri="{FF2B5EF4-FFF2-40B4-BE49-F238E27FC236}">
                <a16:creationId xmlns:a16="http://schemas.microsoft.com/office/drawing/2014/main" id="{A5BB18D9-B189-42C4-B763-A5483C5B94E8}"/>
              </a:ext>
            </a:extLst>
          </p:cNvPr>
          <p:cNvPicPr>
            <a:picLocks noChangeAspect="1"/>
          </p:cNvPicPr>
          <p:nvPr/>
        </p:nvPicPr>
        <p:blipFill>
          <a:blip r:embed="rId4"/>
          <a:stretch>
            <a:fillRect/>
          </a:stretch>
        </p:blipFill>
        <p:spPr>
          <a:xfrm>
            <a:off x="563955" y="976445"/>
            <a:ext cx="6304350" cy="5416237"/>
          </a:xfrm>
          <a:prstGeom prst="rect">
            <a:avLst/>
          </a:prstGeom>
        </p:spPr>
      </p:pic>
    </p:spTree>
    <p:extLst>
      <p:ext uri="{BB962C8B-B14F-4D97-AF65-F5344CB8AC3E}">
        <p14:creationId xmlns:p14="http://schemas.microsoft.com/office/powerpoint/2010/main" val="21314904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SCHALKWIJK</a:t>
            </a:r>
            <a:endParaRPr lang="nl-NL" dirty="0"/>
          </a:p>
        </p:txBody>
      </p:sp>
      <p:sp>
        <p:nvSpPr>
          <p:cNvPr id="3" name="Tijdelijke aanduiding voor inhoud 2"/>
          <p:cNvSpPr>
            <a:spLocks noGrp="1"/>
          </p:cNvSpPr>
          <p:nvPr>
            <p:ph idx="1"/>
          </p:nvPr>
        </p:nvSpPr>
        <p:spPr/>
        <p:txBody>
          <a:bodyPr/>
          <a:lstStyle/>
          <a:p>
            <a:endParaRPr lang="nl-NL"/>
          </a:p>
        </p:txBody>
      </p:sp>
      <p:pic>
        <p:nvPicPr>
          <p:cNvPr id="4" name="Afbeelding 3"/>
          <p:cNvPicPr>
            <a:picLocks noChangeAspect="1"/>
          </p:cNvPicPr>
          <p:nvPr/>
        </p:nvPicPr>
        <p:blipFill>
          <a:blip r:embed="rId2"/>
          <a:stretch>
            <a:fillRect/>
          </a:stretch>
        </p:blipFill>
        <p:spPr>
          <a:xfrm>
            <a:off x="515320" y="365125"/>
            <a:ext cx="7718436" cy="5955451"/>
          </a:xfrm>
          <a:prstGeom prst="rect">
            <a:avLst/>
          </a:prstGeom>
        </p:spPr>
      </p:pic>
      <p:pic>
        <p:nvPicPr>
          <p:cNvPr id="5" name="Afbeelding 4"/>
          <p:cNvPicPr>
            <a:picLocks noChangeAspect="1"/>
          </p:cNvPicPr>
          <p:nvPr/>
        </p:nvPicPr>
        <p:blipFill>
          <a:blip r:embed="rId3"/>
          <a:stretch>
            <a:fillRect/>
          </a:stretch>
        </p:blipFill>
        <p:spPr>
          <a:xfrm>
            <a:off x="838200" y="4395459"/>
            <a:ext cx="1367420" cy="1728922"/>
          </a:xfrm>
          <a:prstGeom prst="rect">
            <a:avLst/>
          </a:prstGeom>
        </p:spPr>
      </p:pic>
      <p:sp>
        <p:nvSpPr>
          <p:cNvPr id="6" name="Rechthoek 5"/>
          <p:cNvSpPr/>
          <p:nvPr/>
        </p:nvSpPr>
        <p:spPr>
          <a:xfrm>
            <a:off x="5251019" y="4095437"/>
            <a:ext cx="422742" cy="221640"/>
          </a:xfrm>
          <a:prstGeom prst="rect">
            <a:avLst/>
          </a:prstGeom>
          <a:no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7" name="Titel 1"/>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dirty="0" smtClean="0"/>
              <a:t>SCHALKWIJK</a:t>
            </a:r>
            <a:endParaRPr lang="nl-NL" dirty="0"/>
          </a:p>
        </p:txBody>
      </p:sp>
    </p:spTree>
    <p:extLst>
      <p:ext uri="{BB962C8B-B14F-4D97-AF65-F5344CB8AC3E}">
        <p14:creationId xmlns:p14="http://schemas.microsoft.com/office/powerpoint/2010/main" val="403638885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Doelgroep / leefstijl</a:t>
            </a:r>
            <a:endParaRPr lang="en-US" dirty="0"/>
          </a:p>
        </p:txBody>
      </p:sp>
      <p:sp>
        <p:nvSpPr>
          <p:cNvPr id="3" name="Tijdelijke aanduiding voor inhoud 2"/>
          <p:cNvSpPr>
            <a:spLocks noGrp="1"/>
          </p:cNvSpPr>
          <p:nvPr>
            <p:ph idx="1"/>
          </p:nvPr>
        </p:nvSpPr>
        <p:spPr/>
        <p:txBody>
          <a:bodyPr/>
          <a:lstStyle/>
          <a:p>
            <a:endParaRPr lang="en-US"/>
          </a:p>
        </p:txBody>
      </p:sp>
      <p:pic>
        <p:nvPicPr>
          <p:cNvPr id="4" name="Afbeelding 3"/>
          <p:cNvPicPr>
            <a:picLocks noChangeAspect="1"/>
          </p:cNvPicPr>
          <p:nvPr/>
        </p:nvPicPr>
        <p:blipFill>
          <a:blip r:embed="rId2"/>
          <a:stretch>
            <a:fillRect/>
          </a:stretch>
        </p:blipFill>
        <p:spPr>
          <a:xfrm>
            <a:off x="1247032" y="1423006"/>
            <a:ext cx="9697934" cy="5434995"/>
          </a:xfrm>
          <a:prstGeom prst="rect">
            <a:avLst/>
          </a:prstGeom>
        </p:spPr>
      </p:pic>
      <p:sp>
        <p:nvSpPr>
          <p:cNvPr id="5" name="Rechthoek 4"/>
          <p:cNvSpPr/>
          <p:nvPr/>
        </p:nvSpPr>
        <p:spPr>
          <a:xfrm>
            <a:off x="6342756" y="3562164"/>
            <a:ext cx="1103087" cy="578339"/>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38739" y="2605419"/>
            <a:ext cx="3431926" cy="25739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0976769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47033" y="1"/>
            <a:ext cx="4856558" cy="3642418"/>
          </a:xfrm>
          <a:prstGeom prst="rect">
            <a:avLst/>
          </a:prstGeom>
        </p:spPr>
      </p:pic>
      <p:pic>
        <p:nvPicPr>
          <p:cNvPr id="11" name="Afbeelding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3590" y="3226641"/>
            <a:ext cx="4841377" cy="3631359"/>
          </a:xfrm>
          <a:prstGeom prst="rect">
            <a:avLst/>
          </a:prstGeom>
        </p:spPr>
      </p:pic>
      <p:pic>
        <p:nvPicPr>
          <p:cNvPr id="12" name="Afbeelding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47033" y="3423526"/>
            <a:ext cx="4856557" cy="3642417"/>
          </a:xfrm>
          <a:prstGeom prst="rect">
            <a:avLst/>
          </a:prstGeom>
        </p:spPr>
      </p:pic>
      <p:pic>
        <p:nvPicPr>
          <p:cNvPr id="14" name="Afbeelding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03590" y="-216610"/>
            <a:ext cx="4841377" cy="3631032"/>
          </a:xfrm>
          <a:prstGeom prst="rect">
            <a:avLst/>
          </a:prstGeom>
        </p:spPr>
      </p:pic>
      <p:sp>
        <p:nvSpPr>
          <p:cNvPr id="2" name="Titel 1"/>
          <p:cNvSpPr>
            <a:spLocks noGrp="1"/>
          </p:cNvSpPr>
          <p:nvPr>
            <p:ph type="title"/>
          </p:nvPr>
        </p:nvSpPr>
        <p:spPr>
          <a:xfrm>
            <a:off x="1318361" y="3120388"/>
            <a:ext cx="2172553" cy="212506"/>
          </a:xfrm>
        </p:spPr>
        <p:txBody>
          <a:bodyPr>
            <a:noAutofit/>
          </a:bodyPr>
          <a:lstStyle/>
          <a:p>
            <a:r>
              <a:rPr lang="nl-NL" sz="770" dirty="0">
                <a:solidFill>
                  <a:schemeClr val="bg1"/>
                </a:solidFill>
                <a:latin typeface="Avenir LT Std 35 Light" panose="020B0402020203020204" pitchFamily="34" charset="0"/>
              </a:rPr>
              <a:t>Achterkantsituatie</a:t>
            </a:r>
          </a:p>
        </p:txBody>
      </p:sp>
      <p:cxnSp>
        <p:nvCxnSpPr>
          <p:cNvPr id="5" name="Rechte verbindingslijn 4"/>
          <p:cNvCxnSpPr/>
          <p:nvPr/>
        </p:nvCxnSpPr>
        <p:spPr>
          <a:xfrm>
            <a:off x="6103591" y="-79977"/>
            <a:ext cx="0" cy="7122656"/>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Rechte verbindingslijn 8"/>
          <p:cNvCxnSpPr/>
          <p:nvPr/>
        </p:nvCxnSpPr>
        <p:spPr>
          <a:xfrm>
            <a:off x="140644" y="3425806"/>
            <a:ext cx="11197188"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itel 1"/>
          <p:cNvSpPr txBox="1">
            <a:spLocks/>
          </p:cNvSpPr>
          <p:nvPr/>
        </p:nvSpPr>
        <p:spPr>
          <a:xfrm>
            <a:off x="1318361" y="6426225"/>
            <a:ext cx="2172553" cy="212506"/>
          </a:xfrm>
          <a:prstGeom prst="rect">
            <a:avLst/>
          </a:prstGeom>
        </p:spPr>
        <p:txBody>
          <a:bodyPr vert="horz" lIns="58652" tIns="29326" rIns="58652" bIns="29326" rtlCol="0" anchor="ctr">
            <a:noAutofit/>
          </a:bodyPr>
          <a:lstStyle>
            <a:lvl1pPr algn="l" defTabSz="1425550" rtl="0" eaLnBrk="1" latinLnBrk="0" hangingPunct="1">
              <a:lnSpc>
                <a:spcPct val="90000"/>
              </a:lnSpc>
              <a:spcBef>
                <a:spcPct val="0"/>
              </a:spcBef>
              <a:buNone/>
              <a:defRPr sz="6860" kern="1200">
                <a:solidFill>
                  <a:schemeClr val="tx1"/>
                </a:solidFill>
                <a:latin typeface="Avenir LT Std 55 Roman" panose="020B0703020203020204" pitchFamily="34" charset="0"/>
                <a:ea typeface="+mj-ea"/>
                <a:cs typeface="+mj-cs"/>
              </a:defRPr>
            </a:lvl1pPr>
          </a:lstStyle>
          <a:p>
            <a:r>
              <a:rPr lang="nl-NL" sz="770" dirty="0">
                <a:solidFill>
                  <a:schemeClr val="bg1"/>
                </a:solidFill>
                <a:latin typeface="Avenir LT Std 35 Light" panose="020B0402020203020204" pitchFamily="34" charset="0"/>
              </a:rPr>
              <a:t>Drie woningtypen</a:t>
            </a:r>
          </a:p>
        </p:txBody>
      </p:sp>
      <p:sp>
        <p:nvSpPr>
          <p:cNvPr id="18" name="Titel 1"/>
          <p:cNvSpPr txBox="1">
            <a:spLocks/>
          </p:cNvSpPr>
          <p:nvPr/>
        </p:nvSpPr>
        <p:spPr>
          <a:xfrm>
            <a:off x="6188249" y="3120388"/>
            <a:ext cx="2172553" cy="212506"/>
          </a:xfrm>
          <a:prstGeom prst="rect">
            <a:avLst/>
          </a:prstGeom>
        </p:spPr>
        <p:txBody>
          <a:bodyPr vert="horz" lIns="58652" tIns="29326" rIns="58652" bIns="29326" rtlCol="0" anchor="ctr">
            <a:noAutofit/>
          </a:bodyPr>
          <a:lstStyle>
            <a:lvl1pPr algn="l" defTabSz="1425550" rtl="0" eaLnBrk="1" latinLnBrk="0" hangingPunct="1">
              <a:lnSpc>
                <a:spcPct val="90000"/>
              </a:lnSpc>
              <a:spcBef>
                <a:spcPct val="0"/>
              </a:spcBef>
              <a:buNone/>
              <a:defRPr sz="6860" kern="1200">
                <a:solidFill>
                  <a:schemeClr val="tx1"/>
                </a:solidFill>
                <a:latin typeface="Avenir LT Std 55 Roman" panose="020B0703020203020204" pitchFamily="34" charset="0"/>
                <a:ea typeface="+mj-ea"/>
                <a:cs typeface="+mj-cs"/>
              </a:defRPr>
            </a:lvl1pPr>
          </a:lstStyle>
          <a:p>
            <a:r>
              <a:rPr lang="nl-NL" sz="770" dirty="0">
                <a:solidFill>
                  <a:schemeClr val="bg1"/>
                </a:solidFill>
                <a:latin typeface="Avenir LT Std 35 Light" panose="020B0402020203020204" pitchFamily="34" charset="0"/>
              </a:rPr>
              <a:t>Nette ‘binnenhoven’</a:t>
            </a:r>
          </a:p>
        </p:txBody>
      </p:sp>
      <p:sp>
        <p:nvSpPr>
          <p:cNvPr id="21" name="Titel 1"/>
          <p:cNvSpPr txBox="1">
            <a:spLocks/>
          </p:cNvSpPr>
          <p:nvPr/>
        </p:nvSpPr>
        <p:spPr>
          <a:xfrm>
            <a:off x="6188249" y="6426225"/>
            <a:ext cx="2172553" cy="212506"/>
          </a:xfrm>
          <a:prstGeom prst="rect">
            <a:avLst/>
          </a:prstGeom>
        </p:spPr>
        <p:txBody>
          <a:bodyPr vert="horz" lIns="58652" tIns="29326" rIns="58652" bIns="29326" rtlCol="0" anchor="ctr">
            <a:noAutofit/>
          </a:bodyPr>
          <a:lstStyle>
            <a:lvl1pPr algn="l" defTabSz="1425550" rtl="0" eaLnBrk="1" latinLnBrk="0" hangingPunct="1">
              <a:lnSpc>
                <a:spcPct val="90000"/>
              </a:lnSpc>
              <a:spcBef>
                <a:spcPct val="0"/>
              </a:spcBef>
              <a:buNone/>
              <a:defRPr sz="6860" kern="1200">
                <a:solidFill>
                  <a:schemeClr val="tx1"/>
                </a:solidFill>
                <a:latin typeface="Avenir LT Std 55 Roman" panose="020B0703020203020204" pitchFamily="34" charset="0"/>
                <a:ea typeface="+mj-ea"/>
                <a:cs typeface="+mj-cs"/>
              </a:defRPr>
            </a:lvl1pPr>
          </a:lstStyle>
          <a:p>
            <a:r>
              <a:rPr lang="nl-NL" sz="770" dirty="0">
                <a:solidFill>
                  <a:schemeClr val="bg1"/>
                </a:solidFill>
                <a:latin typeface="Avenir LT Std 35 Light" panose="020B0402020203020204" pitchFamily="34" charset="0"/>
              </a:rPr>
              <a:t>Garageboxen aan publiek groen</a:t>
            </a:r>
          </a:p>
        </p:txBody>
      </p:sp>
    </p:spTree>
    <p:extLst>
      <p:ext uri="{BB962C8B-B14F-4D97-AF65-F5344CB8AC3E}">
        <p14:creationId xmlns:p14="http://schemas.microsoft.com/office/powerpoint/2010/main" val="349143657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fbeelding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34001" y="3409736"/>
            <a:ext cx="4810966" cy="3608224"/>
          </a:xfrm>
          <a:prstGeom prst="rect">
            <a:avLst/>
          </a:prstGeom>
        </p:spPr>
      </p:pic>
      <p:pic>
        <p:nvPicPr>
          <p:cNvPr id="15" name="Afbeelding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34001" y="-181493"/>
            <a:ext cx="4810966" cy="3607300"/>
          </a:xfrm>
          <a:prstGeom prst="rect">
            <a:avLst/>
          </a:prstGeom>
        </p:spPr>
      </p:pic>
      <p:pic>
        <p:nvPicPr>
          <p:cNvPr id="4" name="Afbeelding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3771" y="3176296"/>
            <a:ext cx="4908395" cy="3681705"/>
          </a:xfrm>
          <a:prstGeom prst="rect">
            <a:avLst/>
          </a:prstGeom>
        </p:spPr>
      </p:pic>
      <p:pic>
        <p:nvPicPr>
          <p:cNvPr id="3" name="Afbeelding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47031" y="-239170"/>
            <a:ext cx="4856559" cy="3642759"/>
          </a:xfrm>
          <a:prstGeom prst="rect">
            <a:avLst/>
          </a:prstGeom>
        </p:spPr>
      </p:pic>
      <p:sp>
        <p:nvSpPr>
          <p:cNvPr id="2" name="Titel 1"/>
          <p:cNvSpPr>
            <a:spLocks noGrp="1"/>
          </p:cNvSpPr>
          <p:nvPr>
            <p:ph type="title"/>
          </p:nvPr>
        </p:nvSpPr>
        <p:spPr>
          <a:xfrm>
            <a:off x="1913766" y="365127"/>
            <a:ext cx="2172553" cy="212506"/>
          </a:xfrm>
        </p:spPr>
        <p:txBody>
          <a:bodyPr>
            <a:normAutofit fontScale="90000"/>
          </a:bodyPr>
          <a:lstStyle/>
          <a:p>
            <a:r>
              <a:rPr lang="nl-NL" sz="1796" dirty="0"/>
              <a:t>Achterkantsituatie</a:t>
            </a:r>
          </a:p>
        </p:txBody>
      </p:sp>
      <p:cxnSp>
        <p:nvCxnSpPr>
          <p:cNvPr id="5" name="Rechte verbindingslijn 4"/>
          <p:cNvCxnSpPr/>
          <p:nvPr/>
        </p:nvCxnSpPr>
        <p:spPr>
          <a:xfrm>
            <a:off x="6103591" y="-155517"/>
            <a:ext cx="0" cy="7100439"/>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Rechte verbindingslijn 8"/>
          <p:cNvCxnSpPr/>
          <p:nvPr/>
        </p:nvCxnSpPr>
        <p:spPr>
          <a:xfrm>
            <a:off x="140644" y="3425806"/>
            <a:ext cx="11197188"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itel 1"/>
          <p:cNvSpPr txBox="1">
            <a:spLocks/>
          </p:cNvSpPr>
          <p:nvPr/>
        </p:nvSpPr>
        <p:spPr>
          <a:xfrm>
            <a:off x="1318361" y="3120388"/>
            <a:ext cx="2172553" cy="212506"/>
          </a:xfrm>
          <a:prstGeom prst="rect">
            <a:avLst/>
          </a:prstGeom>
        </p:spPr>
        <p:txBody>
          <a:bodyPr vert="horz" lIns="58652" tIns="29326" rIns="58652" bIns="29326" rtlCol="0" anchor="ctr">
            <a:noAutofit/>
          </a:bodyPr>
          <a:lstStyle>
            <a:lvl1pPr algn="l" defTabSz="1425550" rtl="0" eaLnBrk="1" latinLnBrk="0" hangingPunct="1">
              <a:lnSpc>
                <a:spcPct val="90000"/>
              </a:lnSpc>
              <a:spcBef>
                <a:spcPct val="0"/>
              </a:spcBef>
              <a:buNone/>
              <a:defRPr sz="6860" kern="1200">
                <a:solidFill>
                  <a:schemeClr val="tx1"/>
                </a:solidFill>
                <a:latin typeface="Avenir LT Std 55 Roman" panose="020B0703020203020204" pitchFamily="34" charset="0"/>
                <a:ea typeface="+mj-ea"/>
                <a:cs typeface="+mj-cs"/>
              </a:defRPr>
            </a:lvl1pPr>
          </a:lstStyle>
          <a:p>
            <a:r>
              <a:rPr lang="nl-NL" sz="770" dirty="0">
                <a:solidFill>
                  <a:schemeClr val="bg1"/>
                </a:solidFill>
                <a:latin typeface="Avenir LT Std 35 Light" panose="020B0402020203020204" pitchFamily="34" charset="0"/>
              </a:rPr>
              <a:t>Achterkantsituatie aan </a:t>
            </a:r>
            <a:r>
              <a:rPr lang="nl-NL" sz="770" dirty="0" err="1">
                <a:solidFill>
                  <a:schemeClr val="bg1"/>
                </a:solidFill>
                <a:latin typeface="Avenir LT Std 35 Light" panose="020B0402020203020204" pitchFamily="34" charset="0"/>
              </a:rPr>
              <a:t>Briandlaan</a:t>
            </a:r>
            <a:endParaRPr lang="nl-NL" sz="770" dirty="0">
              <a:solidFill>
                <a:schemeClr val="bg1"/>
              </a:solidFill>
              <a:latin typeface="Avenir LT Std 35 Light" panose="020B0402020203020204" pitchFamily="34" charset="0"/>
            </a:endParaRPr>
          </a:p>
        </p:txBody>
      </p:sp>
      <p:sp>
        <p:nvSpPr>
          <p:cNvPr id="17" name="Titel 1"/>
          <p:cNvSpPr txBox="1">
            <a:spLocks/>
          </p:cNvSpPr>
          <p:nvPr/>
        </p:nvSpPr>
        <p:spPr>
          <a:xfrm>
            <a:off x="1318361" y="6426225"/>
            <a:ext cx="2172553" cy="212506"/>
          </a:xfrm>
          <a:prstGeom prst="rect">
            <a:avLst/>
          </a:prstGeom>
        </p:spPr>
        <p:txBody>
          <a:bodyPr vert="horz" lIns="58652" tIns="29326" rIns="58652" bIns="29326" rtlCol="0" anchor="ctr">
            <a:noAutofit/>
          </a:bodyPr>
          <a:lstStyle>
            <a:lvl1pPr algn="l" defTabSz="1425550" rtl="0" eaLnBrk="1" latinLnBrk="0" hangingPunct="1">
              <a:lnSpc>
                <a:spcPct val="90000"/>
              </a:lnSpc>
              <a:spcBef>
                <a:spcPct val="0"/>
              </a:spcBef>
              <a:buNone/>
              <a:defRPr sz="6860" kern="1200">
                <a:solidFill>
                  <a:schemeClr val="tx1"/>
                </a:solidFill>
                <a:latin typeface="Avenir LT Std 55 Roman" panose="020B0703020203020204" pitchFamily="34" charset="0"/>
                <a:ea typeface="+mj-ea"/>
                <a:cs typeface="+mj-cs"/>
              </a:defRPr>
            </a:lvl1pPr>
          </a:lstStyle>
          <a:p>
            <a:r>
              <a:rPr lang="nl-NL" sz="770" dirty="0">
                <a:solidFill>
                  <a:schemeClr val="bg1"/>
                </a:solidFill>
                <a:latin typeface="Avenir LT Std 35 Light" panose="020B0402020203020204" pitchFamily="34" charset="0"/>
              </a:rPr>
              <a:t>Niet functioneel groen</a:t>
            </a:r>
          </a:p>
        </p:txBody>
      </p:sp>
      <p:sp>
        <p:nvSpPr>
          <p:cNvPr id="18" name="Titel 1"/>
          <p:cNvSpPr txBox="1">
            <a:spLocks/>
          </p:cNvSpPr>
          <p:nvPr/>
        </p:nvSpPr>
        <p:spPr>
          <a:xfrm>
            <a:off x="6188249" y="3120388"/>
            <a:ext cx="2172553" cy="212506"/>
          </a:xfrm>
          <a:prstGeom prst="rect">
            <a:avLst/>
          </a:prstGeom>
        </p:spPr>
        <p:txBody>
          <a:bodyPr vert="horz" lIns="58652" tIns="29326" rIns="58652" bIns="29326" rtlCol="0" anchor="ctr">
            <a:noAutofit/>
          </a:bodyPr>
          <a:lstStyle>
            <a:lvl1pPr algn="l" defTabSz="1425550" rtl="0" eaLnBrk="1" latinLnBrk="0" hangingPunct="1">
              <a:lnSpc>
                <a:spcPct val="90000"/>
              </a:lnSpc>
              <a:spcBef>
                <a:spcPct val="0"/>
              </a:spcBef>
              <a:buNone/>
              <a:defRPr sz="6860" kern="1200">
                <a:solidFill>
                  <a:schemeClr val="tx1"/>
                </a:solidFill>
                <a:latin typeface="Avenir LT Std 55 Roman" panose="020B0703020203020204" pitchFamily="34" charset="0"/>
                <a:ea typeface="+mj-ea"/>
                <a:cs typeface="+mj-cs"/>
              </a:defRPr>
            </a:lvl1pPr>
          </a:lstStyle>
          <a:p>
            <a:r>
              <a:rPr lang="nl-NL" sz="770" dirty="0">
                <a:solidFill>
                  <a:schemeClr val="bg1"/>
                </a:solidFill>
                <a:latin typeface="Avenir LT Std 35 Light" panose="020B0402020203020204" pitchFamily="34" charset="0"/>
              </a:rPr>
              <a:t>Garageboxen aan </a:t>
            </a:r>
            <a:r>
              <a:rPr lang="nl-NL" sz="770" dirty="0" err="1">
                <a:solidFill>
                  <a:schemeClr val="bg1"/>
                </a:solidFill>
                <a:latin typeface="Avenir LT Std 35 Light" panose="020B0402020203020204" pitchFamily="34" charset="0"/>
              </a:rPr>
              <a:t>Briandlaan</a:t>
            </a:r>
            <a:endParaRPr lang="nl-NL" sz="770" dirty="0">
              <a:solidFill>
                <a:schemeClr val="bg1"/>
              </a:solidFill>
              <a:latin typeface="Avenir LT Std 35 Light" panose="020B0402020203020204" pitchFamily="34" charset="0"/>
            </a:endParaRPr>
          </a:p>
        </p:txBody>
      </p:sp>
      <p:sp>
        <p:nvSpPr>
          <p:cNvPr id="19" name="Titel 1"/>
          <p:cNvSpPr txBox="1">
            <a:spLocks/>
          </p:cNvSpPr>
          <p:nvPr/>
        </p:nvSpPr>
        <p:spPr>
          <a:xfrm>
            <a:off x="6188249" y="6426225"/>
            <a:ext cx="2172553" cy="212506"/>
          </a:xfrm>
          <a:prstGeom prst="rect">
            <a:avLst/>
          </a:prstGeom>
        </p:spPr>
        <p:txBody>
          <a:bodyPr vert="horz" lIns="58652" tIns="29326" rIns="58652" bIns="29326" rtlCol="0" anchor="ctr">
            <a:noAutofit/>
          </a:bodyPr>
          <a:lstStyle>
            <a:lvl1pPr algn="l" defTabSz="1425550" rtl="0" eaLnBrk="1" latinLnBrk="0" hangingPunct="1">
              <a:lnSpc>
                <a:spcPct val="90000"/>
              </a:lnSpc>
              <a:spcBef>
                <a:spcPct val="0"/>
              </a:spcBef>
              <a:buNone/>
              <a:defRPr sz="6860" kern="1200">
                <a:solidFill>
                  <a:schemeClr val="tx1"/>
                </a:solidFill>
                <a:latin typeface="Avenir LT Std 55 Roman" panose="020B0703020203020204" pitchFamily="34" charset="0"/>
                <a:ea typeface="+mj-ea"/>
                <a:cs typeface="+mj-cs"/>
              </a:defRPr>
            </a:lvl1pPr>
          </a:lstStyle>
          <a:p>
            <a:r>
              <a:rPr lang="nl-NL" sz="770" dirty="0">
                <a:solidFill>
                  <a:schemeClr val="bg1"/>
                </a:solidFill>
                <a:latin typeface="Avenir LT Std 35 Light" panose="020B0402020203020204" pitchFamily="34" charset="0"/>
              </a:rPr>
              <a:t>‘Dode plint’, slechte technische staat</a:t>
            </a:r>
          </a:p>
        </p:txBody>
      </p:sp>
    </p:spTree>
    <p:extLst>
      <p:ext uri="{BB962C8B-B14F-4D97-AF65-F5344CB8AC3E}">
        <p14:creationId xmlns:p14="http://schemas.microsoft.com/office/powerpoint/2010/main" val="286797077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1569387" y="-199870"/>
            <a:ext cx="8364469" cy="1325563"/>
          </a:xfrm>
        </p:spPr>
        <p:txBody>
          <a:bodyPr/>
          <a:lstStyle/>
          <a:p>
            <a:r>
              <a:rPr lang="nl-NL" dirty="0" err="1" smtClean="0"/>
              <a:t>SWOT’s</a:t>
            </a:r>
            <a:endParaRPr lang="nl-NL" dirty="0"/>
          </a:p>
        </p:txBody>
      </p:sp>
      <p:sp>
        <p:nvSpPr>
          <p:cNvPr id="4" name="Tijdelijke aanduiding voor inhoud 3"/>
          <p:cNvSpPr>
            <a:spLocks noGrp="1"/>
          </p:cNvSpPr>
          <p:nvPr>
            <p:ph idx="1"/>
          </p:nvPr>
        </p:nvSpPr>
        <p:spPr>
          <a:xfrm>
            <a:off x="1587419" y="312180"/>
            <a:ext cx="9053211" cy="6262514"/>
          </a:xfrm>
        </p:spPr>
        <p:txBody>
          <a:bodyPr numCol="2" spcCol="360000">
            <a:noAutofit/>
          </a:bodyPr>
          <a:lstStyle/>
          <a:p>
            <a:pPr marL="0" indent="0">
              <a:lnSpc>
                <a:spcPct val="100000"/>
              </a:lnSpc>
              <a:spcBef>
                <a:spcPts val="0"/>
              </a:spcBef>
              <a:buNone/>
            </a:pPr>
            <a:r>
              <a:rPr lang="nl-NL" sz="1026" b="1" dirty="0"/>
              <a:t> </a:t>
            </a:r>
          </a:p>
          <a:p>
            <a:pPr marL="0" indent="0">
              <a:lnSpc>
                <a:spcPct val="100000"/>
              </a:lnSpc>
              <a:spcBef>
                <a:spcPts val="0"/>
              </a:spcBef>
              <a:buNone/>
            </a:pPr>
            <a:endParaRPr lang="nl-NL" sz="1026" dirty="0"/>
          </a:p>
          <a:p>
            <a:pPr marL="0" indent="0">
              <a:lnSpc>
                <a:spcPct val="100000"/>
              </a:lnSpc>
              <a:spcBef>
                <a:spcPts val="0"/>
              </a:spcBef>
              <a:buNone/>
            </a:pPr>
            <a:endParaRPr lang="nl-NL" sz="1026" dirty="0"/>
          </a:p>
          <a:p>
            <a:pPr marL="0" indent="0">
              <a:lnSpc>
                <a:spcPct val="100000"/>
              </a:lnSpc>
              <a:spcBef>
                <a:spcPts val="0"/>
              </a:spcBef>
              <a:buNone/>
            </a:pPr>
            <a:r>
              <a:rPr lang="nl-NL" sz="1026" dirty="0"/>
              <a:t>SWOT ruimte:</a:t>
            </a:r>
          </a:p>
          <a:p>
            <a:pPr marL="0" indent="0">
              <a:lnSpc>
                <a:spcPct val="100000"/>
              </a:lnSpc>
              <a:spcBef>
                <a:spcPts val="0"/>
              </a:spcBef>
              <a:buNone/>
            </a:pPr>
            <a:endParaRPr lang="nl-NL" sz="1026" dirty="0"/>
          </a:p>
          <a:p>
            <a:pPr marL="0" indent="0">
              <a:lnSpc>
                <a:spcPct val="100000"/>
              </a:lnSpc>
              <a:spcBef>
                <a:spcPts val="0"/>
              </a:spcBef>
              <a:buNone/>
            </a:pPr>
            <a:endParaRPr lang="nl-NL" sz="1026" dirty="0"/>
          </a:p>
          <a:p>
            <a:pPr marL="0" indent="0">
              <a:lnSpc>
                <a:spcPct val="100000"/>
              </a:lnSpc>
              <a:spcBef>
                <a:spcPts val="0"/>
              </a:spcBef>
              <a:buNone/>
            </a:pPr>
            <a:endParaRPr lang="nl-NL" sz="1026" dirty="0"/>
          </a:p>
          <a:p>
            <a:pPr marL="0" indent="0">
              <a:lnSpc>
                <a:spcPct val="100000"/>
              </a:lnSpc>
              <a:spcBef>
                <a:spcPts val="0"/>
              </a:spcBef>
              <a:buNone/>
            </a:pPr>
            <a:endParaRPr lang="nl-NL" sz="1026" dirty="0"/>
          </a:p>
          <a:p>
            <a:pPr marL="0" indent="0">
              <a:lnSpc>
                <a:spcPct val="100000"/>
              </a:lnSpc>
              <a:spcBef>
                <a:spcPts val="0"/>
              </a:spcBef>
              <a:buNone/>
            </a:pPr>
            <a:endParaRPr lang="nl-NL" sz="1026" dirty="0"/>
          </a:p>
          <a:p>
            <a:pPr marL="0" indent="0">
              <a:lnSpc>
                <a:spcPct val="100000"/>
              </a:lnSpc>
              <a:spcBef>
                <a:spcPts val="0"/>
              </a:spcBef>
              <a:buNone/>
            </a:pPr>
            <a:endParaRPr lang="nl-NL" sz="1026" dirty="0"/>
          </a:p>
          <a:p>
            <a:pPr marL="0" indent="0">
              <a:lnSpc>
                <a:spcPct val="100000"/>
              </a:lnSpc>
              <a:spcBef>
                <a:spcPts val="0"/>
              </a:spcBef>
              <a:buNone/>
            </a:pPr>
            <a:endParaRPr lang="nl-NL" sz="1026" dirty="0"/>
          </a:p>
          <a:p>
            <a:pPr marL="0" indent="0">
              <a:lnSpc>
                <a:spcPct val="100000"/>
              </a:lnSpc>
              <a:spcBef>
                <a:spcPts val="0"/>
              </a:spcBef>
              <a:buNone/>
            </a:pPr>
            <a:endParaRPr lang="nl-NL" sz="1026" dirty="0"/>
          </a:p>
          <a:p>
            <a:pPr marL="0" indent="0">
              <a:lnSpc>
                <a:spcPct val="100000"/>
              </a:lnSpc>
              <a:spcBef>
                <a:spcPts val="0"/>
              </a:spcBef>
              <a:buNone/>
            </a:pPr>
            <a:endParaRPr lang="nl-NL" sz="1026" dirty="0"/>
          </a:p>
          <a:p>
            <a:pPr marL="0" indent="0">
              <a:lnSpc>
                <a:spcPct val="100000"/>
              </a:lnSpc>
              <a:spcBef>
                <a:spcPts val="0"/>
              </a:spcBef>
              <a:buNone/>
            </a:pPr>
            <a:endParaRPr lang="nl-NL" sz="1026" dirty="0"/>
          </a:p>
          <a:p>
            <a:pPr marL="0" indent="0">
              <a:lnSpc>
                <a:spcPct val="100000"/>
              </a:lnSpc>
              <a:spcBef>
                <a:spcPts val="0"/>
              </a:spcBef>
              <a:buNone/>
            </a:pPr>
            <a:endParaRPr lang="nl-NL" sz="1026" dirty="0"/>
          </a:p>
          <a:p>
            <a:pPr marL="0" indent="0">
              <a:lnSpc>
                <a:spcPct val="100000"/>
              </a:lnSpc>
              <a:spcBef>
                <a:spcPts val="0"/>
              </a:spcBef>
              <a:buNone/>
            </a:pPr>
            <a:endParaRPr lang="nl-NL" sz="1026" dirty="0"/>
          </a:p>
          <a:p>
            <a:pPr marL="0" indent="0">
              <a:lnSpc>
                <a:spcPct val="100000"/>
              </a:lnSpc>
              <a:spcBef>
                <a:spcPts val="0"/>
              </a:spcBef>
              <a:buNone/>
            </a:pPr>
            <a:endParaRPr lang="nl-NL" sz="1026" dirty="0"/>
          </a:p>
          <a:p>
            <a:pPr marL="0" indent="0">
              <a:lnSpc>
                <a:spcPct val="100000"/>
              </a:lnSpc>
              <a:spcBef>
                <a:spcPts val="0"/>
              </a:spcBef>
              <a:buNone/>
            </a:pPr>
            <a:endParaRPr lang="nl-NL" sz="1026" dirty="0"/>
          </a:p>
          <a:p>
            <a:pPr marL="0" indent="0">
              <a:lnSpc>
                <a:spcPct val="100000"/>
              </a:lnSpc>
              <a:spcBef>
                <a:spcPts val="0"/>
              </a:spcBef>
              <a:buNone/>
            </a:pPr>
            <a:endParaRPr lang="nl-NL" sz="1026" dirty="0"/>
          </a:p>
          <a:p>
            <a:pPr marL="0" indent="0">
              <a:lnSpc>
                <a:spcPct val="100000"/>
              </a:lnSpc>
              <a:spcBef>
                <a:spcPts val="0"/>
              </a:spcBef>
              <a:buNone/>
            </a:pPr>
            <a:endParaRPr lang="nl-NL" sz="1026" dirty="0"/>
          </a:p>
          <a:p>
            <a:pPr marL="0" indent="0">
              <a:lnSpc>
                <a:spcPct val="100000"/>
              </a:lnSpc>
              <a:spcBef>
                <a:spcPts val="0"/>
              </a:spcBef>
              <a:buNone/>
            </a:pPr>
            <a:r>
              <a:rPr lang="nl-NL" sz="1026" dirty="0"/>
              <a:t>SWOT middelen:</a:t>
            </a:r>
          </a:p>
          <a:p>
            <a:pPr marL="0" indent="0">
              <a:lnSpc>
                <a:spcPct val="100000"/>
              </a:lnSpc>
              <a:spcBef>
                <a:spcPts val="0"/>
              </a:spcBef>
              <a:buNone/>
            </a:pPr>
            <a:endParaRPr lang="nl-NL" sz="1026" dirty="0"/>
          </a:p>
          <a:p>
            <a:pPr marL="0" indent="0">
              <a:lnSpc>
                <a:spcPct val="100000"/>
              </a:lnSpc>
              <a:spcBef>
                <a:spcPts val="0"/>
              </a:spcBef>
              <a:buNone/>
            </a:pPr>
            <a:endParaRPr lang="nl-NL" sz="1026" dirty="0"/>
          </a:p>
          <a:p>
            <a:pPr marL="0" indent="0">
              <a:lnSpc>
                <a:spcPct val="100000"/>
              </a:lnSpc>
              <a:spcBef>
                <a:spcPts val="0"/>
              </a:spcBef>
              <a:buNone/>
            </a:pPr>
            <a:endParaRPr lang="nl-NL" sz="1026" dirty="0"/>
          </a:p>
          <a:p>
            <a:pPr marL="0" indent="0">
              <a:lnSpc>
                <a:spcPct val="100000"/>
              </a:lnSpc>
              <a:spcBef>
                <a:spcPts val="0"/>
              </a:spcBef>
              <a:buNone/>
            </a:pPr>
            <a:endParaRPr lang="nl-NL" sz="1026" dirty="0"/>
          </a:p>
          <a:p>
            <a:pPr marL="0" indent="0">
              <a:lnSpc>
                <a:spcPct val="100000"/>
              </a:lnSpc>
              <a:spcBef>
                <a:spcPts val="0"/>
              </a:spcBef>
              <a:buNone/>
            </a:pPr>
            <a:endParaRPr lang="nl-NL" sz="1026" dirty="0"/>
          </a:p>
          <a:p>
            <a:pPr marL="0" indent="0">
              <a:lnSpc>
                <a:spcPct val="100000"/>
              </a:lnSpc>
              <a:spcBef>
                <a:spcPts val="0"/>
              </a:spcBef>
              <a:buNone/>
            </a:pPr>
            <a:endParaRPr lang="nl-NL" sz="1026" dirty="0"/>
          </a:p>
          <a:p>
            <a:pPr marL="0" indent="0">
              <a:lnSpc>
                <a:spcPct val="100000"/>
              </a:lnSpc>
              <a:spcBef>
                <a:spcPts val="0"/>
              </a:spcBef>
              <a:buNone/>
            </a:pPr>
            <a:endParaRPr lang="nl-NL" sz="1026" dirty="0"/>
          </a:p>
          <a:p>
            <a:pPr marL="0" indent="0">
              <a:lnSpc>
                <a:spcPct val="100000"/>
              </a:lnSpc>
              <a:spcBef>
                <a:spcPts val="0"/>
              </a:spcBef>
              <a:buNone/>
            </a:pPr>
            <a:endParaRPr lang="nl-NL" sz="1026" dirty="0"/>
          </a:p>
          <a:p>
            <a:pPr marL="0" indent="0">
              <a:lnSpc>
                <a:spcPct val="100000"/>
              </a:lnSpc>
              <a:spcBef>
                <a:spcPts val="0"/>
              </a:spcBef>
              <a:buNone/>
            </a:pPr>
            <a:endParaRPr lang="nl-NL" sz="1026" dirty="0"/>
          </a:p>
          <a:p>
            <a:pPr marL="0" indent="0">
              <a:lnSpc>
                <a:spcPct val="100000"/>
              </a:lnSpc>
              <a:spcBef>
                <a:spcPts val="0"/>
              </a:spcBef>
              <a:buNone/>
            </a:pPr>
            <a:endParaRPr lang="nl-NL" sz="1026" dirty="0"/>
          </a:p>
          <a:p>
            <a:pPr marL="0" indent="0">
              <a:lnSpc>
                <a:spcPct val="100000"/>
              </a:lnSpc>
              <a:spcBef>
                <a:spcPts val="0"/>
              </a:spcBef>
              <a:buNone/>
            </a:pPr>
            <a:endParaRPr lang="nl-NL" sz="1026" dirty="0"/>
          </a:p>
          <a:p>
            <a:pPr marL="0" indent="0">
              <a:lnSpc>
                <a:spcPct val="100000"/>
              </a:lnSpc>
              <a:spcBef>
                <a:spcPts val="0"/>
              </a:spcBef>
              <a:buNone/>
            </a:pPr>
            <a:endParaRPr lang="nl-NL" sz="1026" dirty="0"/>
          </a:p>
          <a:p>
            <a:pPr marL="0" indent="0">
              <a:lnSpc>
                <a:spcPct val="100000"/>
              </a:lnSpc>
              <a:spcBef>
                <a:spcPts val="0"/>
              </a:spcBef>
              <a:buNone/>
            </a:pPr>
            <a:endParaRPr lang="nl-NL" sz="1026" dirty="0"/>
          </a:p>
          <a:p>
            <a:pPr marL="0" indent="0">
              <a:lnSpc>
                <a:spcPct val="100000"/>
              </a:lnSpc>
              <a:spcBef>
                <a:spcPts val="0"/>
              </a:spcBef>
              <a:buNone/>
            </a:pPr>
            <a:endParaRPr lang="nl-NL" sz="1026" dirty="0"/>
          </a:p>
          <a:p>
            <a:pPr marL="0" indent="0">
              <a:lnSpc>
                <a:spcPct val="100000"/>
              </a:lnSpc>
              <a:spcBef>
                <a:spcPts val="0"/>
              </a:spcBef>
              <a:buNone/>
            </a:pPr>
            <a:endParaRPr lang="nl-NL" sz="1026" dirty="0"/>
          </a:p>
          <a:p>
            <a:pPr marL="0" indent="0">
              <a:lnSpc>
                <a:spcPct val="100000"/>
              </a:lnSpc>
              <a:spcBef>
                <a:spcPts val="0"/>
              </a:spcBef>
              <a:buNone/>
            </a:pPr>
            <a:endParaRPr lang="nl-NL" sz="1026" dirty="0"/>
          </a:p>
          <a:p>
            <a:pPr marL="0" indent="0">
              <a:lnSpc>
                <a:spcPct val="100000"/>
              </a:lnSpc>
              <a:spcBef>
                <a:spcPts val="0"/>
              </a:spcBef>
              <a:buNone/>
            </a:pPr>
            <a:endParaRPr lang="nl-NL" sz="1026" dirty="0"/>
          </a:p>
          <a:p>
            <a:pPr marL="0" indent="0">
              <a:lnSpc>
                <a:spcPct val="100000"/>
              </a:lnSpc>
              <a:spcBef>
                <a:spcPts val="0"/>
              </a:spcBef>
              <a:buNone/>
            </a:pPr>
            <a:endParaRPr lang="nl-NL" sz="1026" dirty="0"/>
          </a:p>
          <a:p>
            <a:pPr marL="0" indent="0">
              <a:lnSpc>
                <a:spcPct val="100000"/>
              </a:lnSpc>
              <a:spcBef>
                <a:spcPts val="0"/>
              </a:spcBef>
              <a:buNone/>
            </a:pPr>
            <a:endParaRPr lang="nl-NL" sz="1026" dirty="0"/>
          </a:p>
          <a:p>
            <a:pPr marL="0" indent="0">
              <a:lnSpc>
                <a:spcPct val="100000"/>
              </a:lnSpc>
              <a:spcBef>
                <a:spcPts val="0"/>
              </a:spcBef>
              <a:buNone/>
            </a:pPr>
            <a:endParaRPr lang="nl-NL" sz="1026" dirty="0"/>
          </a:p>
          <a:p>
            <a:pPr marL="0" indent="0">
              <a:lnSpc>
                <a:spcPct val="100000"/>
              </a:lnSpc>
              <a:spcBef>
                <a:spcPts val="0"/>
              </a:spcBef>
              <a:buNone/>
            </a:pPr>
            <a:r>
              <a:rPr lang="nl-NL" sz="1026" dirty="0"/>
              <a:t> </a:t>
            </a:r>
          </a:p>
          <a:p>
            <a:pPr marL="0" indent="0">
              <a:lnSpc>
                <a:spcPct val="100000"/>
              </a:lnSpc>
              <a:spcBef>
                <a:spcPts val="0"/>
              </a:spcBef>
              <a:buNone/>
            </a:pPr>
            <a:r>
              <a:rPr lang="nl-NL" sz="1026" dirty="0"/>
              <a:t>SWOT markt:</a:t>
            </a:r>
          </a:p>
          <a:p>
            <a:pPr marL="0" indent="0">
              <a:lnSpc>
                <a:spcPct val="100000"/>
              </a:lnSpc>
              <a:spcBef>
                <a:spcPts val="0"/>
              </a:spcBef>
              <a:buNone/>
            </a:pPr>
            <a:endParaRPr lang="nl-NL" sz="1026" dirty="0"/>
          </a:p>
        </p:txBody>
      </p:sp>
      <p:graphicFrame>
        <p:nvGraphicFramePr>
          <p:cNvPr id="2" name="Tabel 1"/>
          <p:cNvGraphicFramePr>
            <a:graphicFrameLocks noGrp="1"/>
          </p:cNvGraphicFramePr>
          <p:nvPr>
            <p:extLst/>
          </p:nvPr>
        </p:nvGraphicFramePr>
        <p:xfrm>
          <a:off x="1644349" y="1029809"/>
          <a:ext cx="3936856" cy="2320892"/>
        </p:xfrm>
        <a:graphic>
          <a:graphicData uri="http://schemas.openxmlformats.org/drawingml/2006/table">
            <a:tbl>
              <a:tblPr firstRow="1" bandRow="1">
                <a:tableStyleId>{5C22544A-7EE6-4342-B048-85BDC9FD1C3A}</a:tableStyleId>
              </a:tblPr>
              <a:tblGrid>
                <a:gridCol w="1968428">
                  <a:extLst>
                    <a:ext uri="{9D8B030D-6E8A-4147-A177-3AD203B41FA5}">
                      <a16:colId xmlns:a16="http://schemas.microsoft.com/office/drawing/2014/main" val="2510580691"/>
                    </a:ext>
                  </a:extLst>
                </a:gridCol>
                <a:gridCol w="1968428">
                  <a:extLst>
                    <a:ext uri="{9D8B030D-6E8A-4147-A177-3AD203B41FA5}">
                      <a16:colId xmlns:a16="http://schemas.microsoft.com/office/drawing/2014/main" val="3565211610"/>
                    </a:ext>
                  </a:extLst>
                </a:gridCol>
              </a:tblGrid>
              <a:tr h="1319281">
                <a:tc>
                  <a:txBody>
                    <a:bodyPr/>
                    <a:lstStyle/>
                    <a:p>
                      <a:pPr marL="0" indent="0">
                        <a:lnSpc>
                          <a:spcPct val="100000"/>
                        </a:lnSpc>
                        <a:spcBef>
                          <a:spcPts val="0"/>
                        </a:spcBef>
                        <a:buFont typeface="Wingdings" panose="05000000000000000000" pitchFamily="2" charset="2"/>
                        <a:buNone/>
                      </a:pPr>
                      <a:r>
                        <a:rPr lang="nl-NL" sz="900" b="1" dirty="0" smtClean="0">
                          <a:latin typeface="Avenir LT Std 35 Light" panose="020B0402020203020204" pitchFamily="34" charset="0"/>
                        </a:rPr>
                        <a:t>S</a:t>
                      </a:r>
                    </a:p>
                    <a:p>
                      <a:pPr marL="342900" indent="-342900">
                        <a:lnSpc>
                          <a:spcPct val="100000"/>
                        </a:lnSpc>
                        <a:spcBef>
                          <a:spcPts val="0"/>
                        </a:spcBef>
                        <a:buFont typeface="Wingdings" panose="05000000000000000000" pitchFamily="2" charset="2"/>
                        <a:buChar char="§"/>
                      </a:pPr>
                      <a:r>
                        <a:rPr lang="nl-NL" sz="900" b="0" dirty="0" smtClean="0">
                          <a:latin typeface="Avenir LT Std 35 Light" panose="020B0402020203020204" pitchFamily="34" charset="0"/>
                        </a:rPr>
                        <a:t>Groen</a:t>
                      </a:r>
                    </a:p>
                    <a:p>
                      <a:pPr marL="342900" indent="-342900">
                        <a:lnSpc>
                          <a:spcPct val="100000"/>
                        </a:lnSpc>
                        <a:spcBef>
                          <a:spcPts val="0"/>
                        </a:spcBef>
                        <a:buFont typeface="Wingdings" panose="05000000000000000000" pitchFamily="2" charset="2"/>
                        <a:buChar char="§"/>
                      </a:pPr>
                      <a:r>
                        <a:rPr lang="nl-NL" sz="900" b="0" dirty="0" smtClean="0">
                          <a:latin typeface="Avenir LT Std 35 Light" panose="020B0402020203020204" pitchFamily="34" charset="0"/>
                        </a:rPr>
                        <a:t>Extensieve bebouwing</a:t>
                      </a:r>
                    </a:p>
                    <a:p>
                      <a:pPr marL="342900" indent="-342900">
                        <a:lnSpc>
                          <a:spcPct val="100000"/>
                        </a:lnSpc>
                        <a:spcBef>
                          <a:spcPts val="0"/>
                        </a:spcBef>
                        <a:buFont typeface="Wingdings" panose="05000000000000000000" pitchFamily="2" charset="2"/>
                        <a:buChar char="§"/>
                      </a:pPr>
                      <a:r>
                        <a:rPr lang="nl-NL" sz="900" b="0" dirty="0" smtClean="0">
                          <a:latin typeface="Avenir LT Std 35 Light" panose="020B0402020203020204" pitchFamily="34" charset="0"/>
                        </a:rPr>
                        <a:t>Nette ‘binnenhoven’</a:t>
                      </a:r>
                    </a:p>
                    <a:p>
                      <a:pPr marL="342900" indent="-342900">
                        <a:lnSpc>
                          <a:spcPct val="100000"/>
                        </a:lnSpc>
                        <a:spcBef>
                          <a:spcPts val="0"/>
                        </a:spcBef>
                        <a:buFont typeface="Wingdings" panose="05000000000000000000" pitchFamily="2" charset="2"/>
                        <a:buChar char="§"/>
                      </a:pPr>
                      <a:r>
                        <a:rPr lang="nl-NL" sz="900" b="0" dirty="0" smtClean="0">
                          <a:latin typeface="Avenir LT Std 35 Light" panose="020B0402020203020204" pitchFamily="34" charset="0"/>
                        </a:rPr>
                        <a:t>Deels duidelijke rooilijnen gebied</a:t>
                      </a:r>
                    </a:p>
                    <a:p>
                      <a:pPr marL="342900" indent="-342900">
                        <a:lnSpc>
                          <a:spcPct val="100000"/>
                        </a:lnSpc>
                        <a:spcBef>
                          <a:spcPts val="0"/>
                        </a:spcBef>
                        <a:buFont typeface="Wingdings" panose="05000000000000000000" pitchFamily="2" charset="2"/>
                        <a:buChar char="§"/>
                      </a:pPr>
                      <a:endParaRPr lang="nl-NL" sz="900" b="0" dirty="0" smtClean="0">
                        <a:latin typeface="Avenir LT Std 35 Light" panose="020B0402020203020204" pitchFamily="34" charset="0"/>
                      </a:endParaRPr>
                    </a:p>
                    <a:p>
                      <a:pPr marL="285750" indent="-285750">
                        <a:buFont typeface="Wingdings" panose="05000000000000000000" pitchFamily="2" charset="2"/>
                        <a:buChar char="§"/>
                      </a:pPr>
                      <a:endParaRPr lang="nl-NL" sz="900" b="0" dirty="0">
                        <a:latin typeface="Avenir LT Std 35 Light" panose="020B0402020203020204" pitchFamily="34" charset="0"/>
                      </a:endParaRPr>
                    </a:p>
                  </a:txBody>
                  <a:tcPr marL="35715" marR="35715" marT="17857" marB="17857"/>
                </a:tc>
                <a:tc>
                  <a:txBody>
                    <a:bodyPr/>
                    <a:lstStyle/>
                    <a:p>
                      <a:pPr marL="0" indent="0">
                        <a:buFont typeface="Wingdings" panose="05000000000000000000" pitchFamily="2" charset="2"/>
                        <a:buNone/>
                      </a:pPr>
                      <a:r>
                        <a:rPr lang="nl-NL" sz="900" b="1" dirty="0" smtClean="0">
                          <a:latin typeface="Avenir LT Std 35 Light" panose="020B0402020203020204" pitchFamily="34" charset="0"/>
                        </a:rPr>
                        <a:t>W</a:t>
                      </a:r>
                    </a:p>
                    <a:p>
                      <a:pPr marL="285750" indent="-285750">
                        <a:buFont typeface="Wingdings" panose="05000000000000000000" pitchFamily="2" charset="2"/>
                        <a:buChar char="§"/>
                      </a:pPr>
                      <a:r>
                        <a:rPr lang="nl-NL" sz="900" b="0" dirty="0" smtClean="0">
                          <a:latin typeface="Avenir LT Std 35 Light" panose="020B0402020203020204" pitchFamily="34" charset="0"/>
                        </a:rPr>
                        <a:t>Achterkantsituaties</a:t>
                      </a:r>
                    </a:p>
                    <a:p>
                      <a:pPr marL="285750" indent="-285750">
                        <a:buFont typeface="Wingdings" panose="05000000000000000000" pitchFamily="2" charset="2"/>
                        <a:buChar char="§"/>
                      </a:pPr>
                      <a:r>
                        <a:rPr lang="nl-NL" sz="900" b="0" dirty="0" smtClean="0">
                          <a:latin typeface="Avenir LT Std 35 Light" panose="020B0402020203020204" pitchFamily="34" charset="0"/>
                        </a:rPr>
                        <a:t>Ongebruikt groen</a:t>
                      </a:r>
                    </a:p>
                    <a:p>
                      <a:pPr marL="285750" indent="-285750">
                        <a:buFont typeface="Wingdings" panose="05000000000000000000" pitchFamily="2" charset="2"/>
                        <a:buChar char="§"/>
                      </a:pPr>
                      <a:r>
                        <a:rPr lang="nl-NL" sz="900" b="0" dirty="0" smtClean="0">
                          <a:latin typeface="Avenir LT Std 35 Light" panose="020B0402020203020204" pitchFamily="34" charset="0"/>
                        </a:rPr>
                        <a:t>doodlopende fietspaden</a:t>
                      </a:r>
                    </a:p>
                    <a:p>
                      <a:pPr marL="285750" indent="-285750">
                        <a:buFont typeface="Wingdings" panose="05000000000000000000" pitchFamily="2" charset="2"/>
                        <a:buChar char="§"/>
                      </a:pPr>
                      <a:r>
                        <a:rPr lang="nl-NL" sz="900" b="0" dirty="0" smtClean="0">
                          <a:latin typeface="Avenir LT Std 35 Light" panose="020B0402020203020204" pitchFamily="34" charset="0"/>
                        </a:rPr>
                        <a:t>Slechte technische staat panden</a:t>
                      </a:r>
                    </a:p>
                    <a:p>
                      <a:pPr marL="285750" indent="-285750">
                        <a:buFont typeface="Wingdings" panose="05000000000000000000" pitchFamily="2" charset="2"/>
                        <a:buChar char="§"/>
                      </a:pPr>
                      <a:r>
                        <a:rPr lang="nl-NL" sz="900" b="0" dirty="0" smtClean="0">
                          <a:latin typeface="Avenir LT Std 35 Light" panose="020B0402020203020204" pitchFamily="34" charset="0"/>
                        </a:rPr>
                        <a:t>Dode plint</a:t>
                      </a:r>
                    </a:p>
                    <a:p>
                      <a:pPr marL="285750" indent="-285750">
                        <a:buFont typeface="Wingdings" panose="05000000000000000000" pitchFamily="2" charset="2"/>
                        <a:buChar char="§"/>
                      </a:pPr>
                      <a:r>
                        <a:rPr lang="nl-NL" sz="900" b="0" dirty="0" smtClean="0">
                          <a:latin typeface="Avenir LT Std 35 Light" panose="020B0402020203020204" pitchFamily="34" charset="0"/>
                        </a:rPr>
                        <a:t>Openbaar groen deels privatiseren</a:t>
                      </a:r>
                    </a:p>
                  </a:txBody>
                  <a:tcPr marL="35715" marR="35715" marT="17857" marB="17857"/>
                </a:tc>
                <a:extLst>
                  <a:ext uri="{0D108BD9-81ED-4DB2-BD59-A6C34878D82A}">
                    <a16:rowId xmlns:a16="http://schemas.microsoft.com/office/drawing/2014/main" val="605587691"/>
                  </a:ext>
                </a:extLst>
              </a:tr>
              <a:tr h="1001611">
                <a:tc>
                  <a:txBody>
                    <a:bodyPr/>
                    <a:lstStyle/>
                    <a:p>
                      <a:pPr marL="0" indent="0">
                        <a:buFont typeface="Wingdings" panose="05000000000000000000" pitchFamily="2" charset="2"/>
                        <a:buNone/>
                      </a:pPr>
                      <a:r>
                        <a:rPr lang="nl-NL" sz="900" b="1" dirty="0" smtClean="0">
                          <a:latin typeface="Avenir LT Std 35 Light" panose="020B0402020203020204" pitchFamily="34" charset="0"/>
                        </a:rPr>
                        <a:t>O</a:t>
                      </a:r>
                    </a:p>
                    <a:p>
                      <a:pPr marL="285750" indent="-285750">
                        <a:buFont typeface="Wingdings" panose="05000000000000000000" pitchFamily="2" charset="2"/>
                        <a:buChar char="§"/>
                      </a:pPr>
                      <a:r>
                        <a:rPr lang="nl-NL" sz="900" b="0" dirty="0" smtClean="0">
                          <a:latin typeface="Avenir LT Std 35 Light" panose="020B0402020203020204" pitchFamily="34" charset="0"/>
                        </a:rPr>
                        <a:t>Verdichting door extensieve bebouwing</a:t>
                      </a:r>
                    </a:p>
                    <a:p>
                      <a:pPr marL="285750" indent="-285750">
                        <a:buFont typeface="Wingdings" panose="05000000000000000000" pitchFamily="2" charset="2"/>
                        <a:buChar char="§"/>
                      </a:pPr>
                      <a:r>
                        <a:rPr lang="nl-NL" sz="900" b="0" dirty="0" smtClean="0">
                          <a:latin typeface="Avenir LT Std 35 Light" panose="020B0402020203020204" pitchFamily="34" charset="0"/>
                        </a:rPr>
                        <a:t>Groen herinrichten voor de buurt </a:t>
                      </a:r>
                    </a:p>
                    <a:p>
                      <a:pPr marL="285750" indent="-285750">
                        <a:buFont typeface="Wingdings" panose="05000000000000000000" pitchFamily="2" charset="2"/>
                        <a:buChar char="§"/>
                      </a:pPr>
                      <a:r>
                        <a:rPr lang="nl-NL" sz="900" b="0" dirty="0" smtClean="0">
                          <a:latin typeface="Avenir LT Std 35 Light" panose="020B0402020203020204" pitchFamily="34" charset="0"/>
                        </a:rPr>
                        <a:t>Aanpak achterkantsituaties</a:t>
                      </a:r>
                    </a:p>
                  </a:txBody>
                  <a:tcPr marL="35715" marR="35715" marT="17857" marB="17857"/>
                </a:tc>
                <a:tc>
                  <a:txBody>
                    <a:bodyPr/>
                    <a:lstStyle/>
                    <a:p>
                      <a:pPr marL="0" indent="0">
                        <a:buFont typeface="Wingdings" panose="05000000000000000000" pitchFamily="2" charset="2"/>
                        <a:buNone/>
                      </a:pPr>
                      <a:r>
                        <a:rPr lang="nl-NL" sz="900" b="1" dirty="0" smtClean="0">
                          <a:latin typeface="Avenir LT Std 35 Light" panose="020B0402020203020204" pitchFamily="34" charset="0"/>
                        </a:rPr>
                        <a:t>T</a:t>
                      </a:r>
                    </a:p>
                    <a:p>
                      <a:pPr marL="285750" indent="-285750">
                        <a:buFont typeface="Wingdings" panose="05000000000000000000" pitchFamily="2" charset="2"/>
                        <a:buChar char="§"/>
                      </a:pPr>
                      <a:r>
                        <a:rPr lang="nl-NL" sz="900" b="0" dirty="0" smtClean="0">
                          <a:latin typeface="Avenir LT Std 35 Light" panose="020B0402020203020204" pitchFamily="34" charset="0"/>
                        </a:rPr>
                        <a:t>Opstalontwikkeling </a:t>
                      </a:r>
                      <a:r>
                        <a:rPr lang="nl-NL" sz="900" b="0" dirty="0" err="1" smtClean="0">
                          <a:latin typeface="Avenir LT Std 35 Light" panose="020B0402020203020204" pitchFamily="34" charset="0"/>
                        </a:rPr>
                        <a:t>ipv</a:t>
                      </a:r>
                      <a:r>
                        <a:rPr lang="nl-NL" sz="900" b="0" dirty="0" smtClean="0">
                          <a:latin typeface="Avenir LT Std 35 Light" panose="020B0402020203020204" pitchFamily="34" charset="0"/>
                        </a:rPr>
                        <a:t> gebiedsontwikkeling</a:t>
                      </a:r>
                    </a:p>
                  </a:txBody>
                  <a:tcPr marL="35715" marR="35715" marT="17857" marB="17857"/>
                </a:tc>
                <a:extLst>
                  <a:ext uri="{0D108BD9-81ED-4DB2-BD59-A6C34878D82A}">
                    <a16:rowId xmlns:a16="http://schemas.microsoft.com/office/drawing/2014/main" val="4102193631"/>
                  </a:ext>
                </a:extLst>
              </a:tr>
            </a:tbl>
          </a:graphicData>
        </a:graphic>
      </p:graphicFrame>
      <p:graphicFrame>
        <p:nvGraphicFramePr>
          <p:cNvPr id="8" name="Tabel 7"/>
          <p:cNvGraphicFramePr>
            <a:graphicFrameLocks noGrp="1"/>
          </p:cNvGraphicFramePr>
          <p:nvPr>
            <p:extLst/>
          </p:nvPr>
        </p:nvGraphicFramePr>
        <p:xfrm>
          <a:off x="6220860" y="1029808"/>
          <a:ext cx="3930549" cy="3911908"/>
        </p:xfrm>
        <a:graphic>
          <a:graphicData uri="http://schemas.openxmlformats.org/drawingml/2006/table">
            <a:tbl>
              <a:tblPr firstRow="1" bandRow="1">
                <a:tableStyleId>{5C22544A-7EE6-4342-B048-85BDC9FD1C3A}</a:tableStyleId>
              </a:tblPr>
              <a:tblGrid>
                <a:gridCol w="1962121">
                  <a:extLst>
                    <a:ext uri="{9D8B030D-6E8A-4147-A177-3AD203B41FA5}">
                      <a16:colId xmlns:a16="http://schemas.microsoft.com/office/drawing/2014/main" val="2510580691"/>
                    </a:ext>
                  </a:extLst>
                </a:gridCol>
                <a:gridCol w="1968428">
                  <a:extLst>
                    <a:ext uri="{9D8B030D-6E8A-4147-A177-3AD203B41FA5}">
                      <a16:colId xmlns:a16="http://schemas.microsoft.com/office/drawing/2014/main" val="3565211610"/>
                    </a:ext>
                  </a:extLst>
                </a:gridCol>
              </a:tblGrid>
              <a:tr h="1579246">
                <a:tc>
                  <a:txBody>
                    <a:bodyPr/>
                    <a:lstStyle/>
                    <a:p>
                      <a:pPr marL="0" indent="0">
                        <a:lnSpc>
                          <a:spcPct val="100000"/>
                        </a:lnSpc>
                        <a:spcBef>
                          <a:spcPts val="0"/>
                        </a:spcBef>
                        <a:buFont typeface="Wingdings" panose="05000000000000000000" pitchFamily="2" charset="2"/>
                        <a:buNone/>
                      </a:pPr>
                      <a:r>
                        <a:rPr lang="nl-NL" sz="900" b="1" dirty="0" smtClean="0">
                          <a:latin typeface="Avenir LT Std 35 Light" panose="020B0402020203020204" pitchFamily="34" charset="0"/>
                        </a:rPr>
                        <a:t>S</a:t>
                      </a:r>
                    </a:p>
                    <a:p>
                      <a:pPr marL="285750" indent="-285750">
                        <a:lnSpc>
                          <a:spcPct val="100000"/>
                        </a:lnSpc>
                        <a:spcBef>
                          <a:spcPts val="0"/>
                        </a:spcBef>
                        <a:buFont typeface="Wingdings" panose="05000000000000000000" pitchFamily="2" charset="2"/>
                        <a:buChar char="§"/>
                      </a:pPr>
                      <a:r>
                        <a:rPr lang="nl-NL" sz="900" b="0" dirty="0" smtClean="0">
                          <a:latin typeface="Avenir LT Std 35 Light" panose="020B0402020203020204" pitchFamily="34" charset="0"/>
                        </a:rPr>
                        <a:t>Sociale planvoorraad</a:t>
                      </a:r>
                    </a:p>
                    <a:p>
                      <a:pPr marL="285750" indent="-285750">
                        <a:lnSpc>
                          <a:spcPct val="100000"/>
                        </a:lnSpc>
                        <a:spcBef>
                          <a:spcPts val="0"/>
                        </a:spcBef>
                        <a:buFont typeface="Wingdings" panose="05000000000000000000" pitchFamily="2" charset="2"/>
                        <a:buChar char="§"/>
                      </a:pPr>
                      <a:r>
                        <a:rPr lang="nl-NL" sz="900" b="0" dirty="0" smtClean="0">
                          <a:latin typeface="Avenir LT Std 35 Light" panose="020B0402020203020204" pitchFamily="34" charset="0"/>
                        </a:rPr>
                        <a:t>Diverse woningtypes</a:t>
                      </a:r>
                    </a:p>
                    <a:p>
                      <a:pPr marL="285750" indent="-285750">
                        <a:lnSpc>
                          <a:spcPct val="100000"/>
                        </a:lnSpc>
                        <a:spcBef>
                          <a:spcPts val="0"/>
                        </a:spcBef>
                        <a:buFont typeface="Wingdings" panose="05000000000000000000" pitchFamily="2" charset="2"/>
                        <a:buChar char="§"/>
                      </a:pPr>
                      <a:endParaRPr lang="nl-NL" sz="900" b="0" dirty="0" smtClean="0">
                        <a:latin typeface="Avenir LT Std 35 Light" panose="020B0402020203020204" pitchFamily="34" charset="0"/>
                      </a:endParaRPr>
                    </a:p>
                    <a:p>
                      <a:pPr marL="285750" indent="-285750">
                        <a:buFont typeface="Wingdings" panose="05000000000000000000" pitchFamily="2" charset="2"/>
                        <a:buChar char="§"/>
                      </a:pPr>
                      <a:endParaRPr lang="nl-NL" sz="900" b="0" dirty="0">
                        <a:latin typeface="Avenir LT Std 35 Light" panose="020B0402020203020204" pitchFamily="34" charset="0"/>
                      </a:endParaRPr>
                    </a:p>
                  </a:txBody>
                  <a:tcPr marL="35715" marR="35715" marT="17857" marB="17857"/>
                </a:tc>
                <a:tc>
                  <a:txBody>
                    <a:bodyPr/>
                    <a:lstStyle/>
                    <a:p>
                      <a:pPr marL="0" indent="0">
                        <a:buFont typeface="Wingdings" panose="05000000000000000000" pitchFamily="2" charset="2"/>
                        <a:buNone/>
                      </a:pPr>
                      <a:r>
                        <a:rPr lang="nl-NL" sz="900" b="1" dirty="0" smtClean="0">
                          <a:latin typeface="Avenir LT Std 35 Light" panose="020B0402020203020204" pitchFamily="34" charset="0"/>
                        </a:rPr>
                        <a:t>W</a:t>
                      </a:r>
                    </a:p>
                    <a:p>
                      <a:pPr marL="285750" indent="-285750">
                        <a:buFont typeface="Wingdings" panose="05000000000000000000" pitchFamily="2" charset="2"/>
                        <a:buChar char="§"/>
                      </a:pPr>
                      <a:r>
                        <a:rPr lang="nl-NL" sz="900" b="0" dirty="0" smtClean="0">
                          <a:latin typeface="Avenir LT Std 35 Light" panose="020B0402020203020204" pitchFamily="34" charset="0"/>
                        </a:rPr>
                        <a:t>Homogene bevolkingssamenstelling:</a:t>
                      </a:r>
                    </a:p>
                    <a:p>
                      <a:pPr marL="530225" lvl="0" indent="-265113">
                        <a:buFont typeface="Wingdings" panose="05000000000000000000" pitchFamily="2" charset="2"/>
                        <a:buChar char="§"/>
                      </a:pPr>
                      <a:r>
                        <a:rPr lang="nl-NL" sz="900" b="0" dirty="0" smtClean="0">
                          <a:latin typeface="Avenir LT Std 35 Light" panose="020B0402020203020204" pitchFamily="34" charset="0"/>
                        </a:rPr>
                        <a:t>Dominant sociale doelgroep</a:t>
                      </a:r>
                    </a:p>
                    <a:p>
                      <a:pPr marL="530225" lvl="0" indent="-265113">
                        <a:buFont typeface="Wingdings" panose="05000000000000000000" pitchFamily="2" charset="2"/>
                        <a:buChar char="§"/>
                      </a:pPr>
                      <a:r>
                        <a:rPr lang="nl-NL" sz="900" b="0" dirty="0" smtClean="0">
                          <a:latin typeface="Avenir LT Std 35 Light" panose="020B0402020203020204" pitchFamily="34" charset="0"/>
                        </a:rPr>
                        <a:t>Lage inkomens </a:t>
                      </a:r>
                      <a:r>
                        <a:rPr lang="nl-NL" sz="900" b="0" dirty="0" err="1" smtClean="0">
                          <a:latin typeface="Avenir LT Std 35 Light" panose="020B0402020203020204" pitchFamily="34" charset="0"/>
                        </a:rPr>
                        <a:t>tov</a:t>
                      </a:r>
                      <a:r>
                        <a:rPr lang="nl-NL" sz="900" b="0" dirty="0" smtClean="0">
                          <a:latin typeface="Avenir LT Std 35 Light" panose="020B0402020203020204" pitchFamily="34" charset="0"/>
                        </a:rPr>
                        <a:t> overige buurten Haarlem</a:t>
                      </a:r>
                    </a:p>
                    <a:p>
                      <a:pPr marL="530225" lvl="0" indent="-265113">
                        <a:buFont typeface="Wingdings" panose="05000000000000000000" pitchFamily="2" charset="2"/>
                        <a:buChar char="§"/>
                      </a:pPr>
                      <a:r>
                        <a:rPr lang="nl-NL" sz="900" b="0" dirty="0" smtClean="0">
                          <a:latin typeface="Avenir LT Std 35 Light" panose="020B0402020203020204" pitchFamily="34" charset="0"/>
                        </a:rPr>
                        <a:t>Relatief veel allochtonen (57%)</a:t>
                      </a:r>
                    </a:p>
                    <a:p>
                      <a:pPr marL="285750" indent="-285750">
                        <a:buFont typeface="Wingdings" panose="05000000000000000000" pitchFamily="2" charset="2"/>
                        <a:buChar char="§"/>
                      </a:pPr>
                      <a:r>
                        <a:rPr lang="nl-NL" sz="900" b="0" dirty="0" smtClean="0">
                          <a:latin typeface="Avenir LT Std 35 Light" panose="020B0402020203020204" pitchFamily="34" charset="0"/>
                        </a:rPr>
                        <a:t>Lage score </a:t>
                      </a:r>
                      <a:r>
                        <a:rPr lang="nl-NL" sz="900" b="0" dirty="0" err="1" smtClean="0">
                          <a:latin typeface="Avenir LT Std 35 Light" panose="020B0402020203020204" pitchFamily="34" charset="0"/>
                        </a:rPr>
                        <a:t>Leefbaarometer</a:t>
                      </a:r>
                      <a:r>
                        <a:rPr lang="nl-NL" sz="900" b="0" dirty="0" smtClean="0">
                          <a:latin typeface="Avenir LT Std 35 Light" panose="020B0402020203020204" pitchFamily="34" charset="0"/>
                        </a:rPr>
                        <a:t> (zwak)</a:t>
                      </a:r>
                    </a:p>
                    <a:p>
                      <a:pPr marL="285750" indent="-285750">
                        <a:buFont typeface="Wingdings" panose="05000000000000000000" pitchFamily="2" charset="2"/>
                        <a:buChar char="§"/>
                      </a:pPr>
                      <a:r>
                        <a:rPr lang="nl-NL" sz="900" b="0" dirty="0" smtClean="0">
                          <a:latin typeface="Avenir LT Std 35 Light" panose="020B0402020203020204" pitchFamily="34" charset="0"/>
                        </a:rPr>
                        <a:t>Lage score op gebied van veiligheidsgevoel</a:t>
                      </a:r>
                    </a:p>
                  </a:txBody>
                  <a:tcPr marL="35715" marR="35715" marT="17857" marB="17857"/>
                </a:tc>
                <a:extLst>
                  <a:ext uri="{0D108BD9-81ED-4DB2-BD59-A6C34878D82A}">
                    <a16:rowId xmlns:a16="http://schemas.microsoft.com/office/drawing/2014/main" val="605587691"/>
                  </a:ext>
                </a:extLst>
              </a:tr>
              <a:tr h="1951678">
                <a:tc>
                  <a:txBody>
                    <a:bodyPr/>
                    <a:lstStyle/>
                    <a:p>
                      <a:pPr marL="0" indent="0">
                        <a:buFont typeface="Wingdings" panose="05000000000000000000" pitchFamily="2" charset="2"/>
                        <a:buNone/>
                      </a:pPr>
                      <a:r>
                        <a:rPr lang="nl-NL" sz="900" b="1" dirty="0" smtClean="0">
                          <a:latin typeface="Avenir LT Std 35 Light" panose="020B0402020203020204" pitchFamily="34" charset="0"/>
                        </a:rPr>
                        <a:t>O</a:t>
                      </a:r>
                    </a:p>
                    <a:p>
                      <a:pPr marL="285750" indent="-285750">
                        <a:buFont typeface="Wingdings" panose="05000000000000000000" pitchFamily="2" charset="2"/>
                        <a:buChar char="§"/>
                      </a:pPr>
                      <a:r>
                        <a:rPr lang="nl-NL" sz="900" b="0" dirty="0" smtClean="0">
                          <a:latin typeface="Avenir LT Std 35 Light" panose="020B0402020203020204" pitchFamily="34" charset="0"/>
                        </a:rPr>
                        <a:t>Diversificatie bewonerssamenstelling:</a:t>
                      </a:r>
                    </a:p>
                    <a:p>
                      <a:pPr marL="530225" lvl="1" indent="-265113">
                        <a:buFont typeface="Wingdings" panose="05000000000000000000" pitchFamily="2" charset="2"/>
                        <a:buChar char="§"/>
                      </a:pPr>
                      <a:r>
                        <a:rPr lang="nl-NL" sz="900" b="0" dirty="0" smtClean="0">
                          <a:latin typeface="Avenir LT Std 35 Light" panose="020B0402020203020204" pitchFamily="34" charset="0"/>
                        </a:rPr>
                        <a:t>Meer hogere inkomens</a:t>
                      </a:r>
                    </a:p>
                    <a:p>
                      <a:pPr marL="530225" lvl="1" indent="-265113">
                        <a:buFont typeface="Wingdings" panose="05000000000000000000" pitchFamily="2" charset="2"/>
                        <a:buChar char="§"/>
                      </a:pPr>
                      <a:r>
                        <a:rPr lang="nl-NL" sz="900" b="0" dirty="0" smtClean="0">
                          <a:latin typeface="Avenir LT Std 35 Light" panose="020B0402020203020204" pitchFamily="34" charset="0"/>
                        </a:rPr>
                        <a:t>Meer koop en/of vrije sector</a:t>
                      </a:r>
                    </a:p>
                    <a:p>
                      <a:pPr marL="530225" lvl="1" indent="-265113">
                        <a:buFont typeface="Wingdings" panose="05000000000000000000" pitchFamily="2" charset="2"/>
                        <a:buChar char="§"/>
                      </a:pPr>
                      <a:r>
                        <a:rPr lang="nl-NL" sz="900" b="0" dirty="0" smtClean="0">
                          <a:latin typeface="Avenir LT Std 35 Light" panose="020B0402020203020204" pitchFamily="34" charset="0"/>
                        </a:rPr>
                        <a:t>Etniciteit meer ‘in balans’ (NB: gemiddeld % allochtoon: 20-30%)</a:t>
                      </a:r>
                    </a:p>
                    <a:p>
                      <a:pPr marL="285750" indent="-285750">
                        <a:buFont typeface="Wingdings" panose="05000000000000000000" pitchFamily="2" charset="2"/>
                        <a:buChar char="§"/>
                      </a:pPr>
                      <a:r>
                        <a:rPr lang="nl-NL" sz="900" b="0" dirty="0" smtClean="0">
                          <a:latin typeface="Avenir LT Std 35 Light" panose="020B0402020203020204" pitchFamily="34" charset="0"/>
                        </a:rPr>
                        <a:t>Vergroting sociale voorraad</a:t>
                      </a:r>
                    </a:p>
                    <a:p>
                      <a:pPr marL="285750" indent="-285750">
                        <a:buFont typeface="Wingdings" panose="05000000000000000000" pitchFamily="2" charset="2"/>
                        <a:buChar char="§"/>
                      </a:pPr>
                      <a:r>
                        <a:rPr lang="nl-NL" sz="900" b="0" dirty="0" smtClean="0">
                          <a:latin typeface="Avenir LT Std 35 Light" panose="020B0402020203020204" pitchFamily="34" charset="0"/>
                        </a:rPr>
                        <a:t>Sociale problematiek op gebiedsniveau aan te pakken</a:t>
                      </a:r>
                    </a:p>
                    <a:p>
                      <a:pPr marL="285750" indent="-285750">
                        <a:buFont typeface="Wingdings" panose="05000000000000000000" pitchFamily="2" charset="2"/>
                        <a:buChar char="§"/>
                      </a:pPr>
                      <a:r>
                        <a:rPr lang="nl-NL" sz="900" b="0" dirty="0" smtClean="0">
                          <a:latin typeface="Avenir LT Std 35 Light" panose="020B0402020203020204" pitchFamily="34" charset="0"/>
                        </a:rPr>
                        <a:t>Koppeling te maken van doorstroom sociale huurders naar nieuwbouw</a:t>
                      </a:r>
                    </a:p>
                  </a:txBody>
                  <a:tcPr marL="35715" marR="35715" marT="17857" marB="17857"/>
                </a:tc>
                <a:tc>
                  <a:txBody>
                    <a:bodyPr/>
                    <a:lstStyle/>
                    <a:p>
                      <a:pPr marL="0" indent="0">
                        <a:buFont typeface="Wingdings" panose="05000000000000000000" pitchFamily="2" charset="2"/>
                        <a:buNone/>
                      </a:pPr>
                      <a:r>
                        <a:rPr lang="nl-NL" sz="900" b="1" dirty="0" smtClean="0">
                          <a:latin typeface="Avenir LT Std 35 Light" panose="020B0402020203020204" pitchFamily="34" charset="0"/>
                        </a:rPr>
                        <a:t>T</a:t>
                      </a:r>
                    </a:p>
                    <a:p>
                      <a:pPr marL="285750" indent="-285750">
                        <a:buFont typeface="Wingdings" panose="05000000000000000000" pitchFamily="2" charset="2"/>
                        <a:buChar char="§"/>
                      </a:pPr>
                      <a:r>
                        <a:rPr lang="nl-NL" sz="900" b="0" dirty="0" smtClean="0">
                          <a:latin typeface="Avenir LT Std 35 Light" panose="020B0402020203020204" pitchFamily="34" charset="0"/>
                        </a:rPr>
                        <a:t>Angst voor gentrificatie of verhoging huren</a:t>
                      </a:r>
                    </a:p>
                    <a:p>
                      <a:pPr marL="285750" indent="-285750">
                        <a:buFont typeface="Wingdings" panose="05000000000000000000" pitchFamily="2" charset="2"/>
                        <a:buChar char="§"/>
                      </a:pPr>
                      <a:r>
                        <a:rPr lang="nl-NL" sz="900" b="0" dirty="0" smtClean="0">
                          <a:latin typeface="Avenir LT Std 35 Light" panose="020B0402020203020204" pitchFamily="34" charset="0"/>
                        </a:rPr>
                        <a:t>Te weinig draagvlak</a:t>
                      </a:r>
                    </a:p>
                  </a:txBody>
                  <a:tcPr marL="35715" marR="35715" marT="17857" marB="17857"/>
                </a:tc>
                <a:extLst>
                  <a:ext uri="{0D108BD9-81ED-4DB2-BD59-A6C34878D82A}">
                    <a16:rowId xmlns:a16="http://schemas.microsoft.com/office/drawing/2014/main" val="4102193631"/>
                  </a:ext>
                </a:extLst>
              </a:tr>
            </a:tbl>
          </a:graphicData>
        </a:graphic>
      </p:graphicFrame>
      <p:graphicFrame>
        <p:nvGraphicFramePr>
          <p:cNvPr id="9" name="Tabel 8"/>
          <p:cNvGraphicFramePr>
            <a:graphicFrameLocks noGrp="1"/>
          </p:cNvGraphicFramePr>
          <p:nvPr>
            <p:extLst/>
          </p:nvPr>
        </p:nvGraphicFramePr>
        <p:xfrm>
          <a:off x="1644349" y="3651555"/>
          <a:ext cx="3930549" cy="2998818"/>
        </p:xfrm>
        <a:graphic>
          <a:graphicData uri="http://schemas.openxmlformats.org/drawingml/2006/table">
            <a:tbl>
              <a:tblPr firstRow="1" bandRow="1">
                <a:tableStyleId>{5C22544A-7EE6-4342-B048-85BDC9FD1C3A}</a:tableStyleId>
              </a:tblPr>
              <a:tblGrid>
                <a:gridCol w="1962121">
                  <a:extLst>
                    <a:ext uri="{9D8B030D-6E8A-4147-A177-3AD203B41FA5}">
                      <a16:colId xmlns:a16="http://schemas.microsoft.com/office/drawing/2014/main" val="2510580691"/>
                    </a:ext>
                  </a:extLst>
                </a:gridCol>
                <a:gridCol w="1968428">
                  <a:extLst>
                    <a:ext uri="{9D8B030D-6E8A-4147-A177-3AD203B41FA5}">
                      <a16:colId xmlns:a16="http://schemas.microsoft.com/office/drawing/2014/main" val="3565211610"/>
                    </a:ext>
                  </a:extLst>
                </a:gridCol>
              </a:tblGrid>
              <a:tr h="1365711">
                <a:tc>
                  <a:txBody>
                    <a:bodyPr/>
                    <a:lstStyle/>
                    <a:p>
                      <a:pPr marL="0" indent="0">
                        <a:lnSpc>
                          <a:spcPct val="100000"/>
                        </a:lnSpc>
                        <a:spcBef>
                          <a:spcPts val="0"/>
                        </a:spcBef>
                        <a:buFont typeface="Wingdings" panose="05000000000000000000" pitchFamily="2" charset="2"/>
                        <a:buNone/>
                      </a:pPr>
                      <a:r>
                        <a:rPr lang="nl-NL" sz="900" b="1" dirty="0" smtClean="0">
                          <a:latin typeface="Avenir LT Std 35 Light" panose="020B0402020203020204" pitchFamily="34" charset="0"/>
                        </a:rPr>
                        <a:t>S</a:t>
                      </a:r>
                    </a:p>
                    <a:p>
                      <a:pPr marL="285750" indent="-285750">
                        <a:lnSpc>
                          <a:spcPct val="100000"/>
                        </a:lnSpc>
                        <a:spcBef>
                          <a:spcPts val="0"/>
                        </a:spcBef>
                        <a:buFont typeface="Wingdings" panose="05000000000000000000" pitchFamily="2" charset="2"/>
                        <a:buChar char="§"/>
                      </a:pPr>
                      <a:r>
                        <a:rPr lang="nl-NL" sz="900" b="0" dirty="0" smtClean="0">
                          <a:latin typeface="Avenir LT Std 35 Light" panose="020B0402020203020204" pitchFamily="34" charset="0"/>
                        </a:rPr>
                        <a:t>Bestaande opstallen kennen lage boekwaarde</a:t>
                      </a:r>
                    </a:p>
                    <a:p>
                      <a:pPr marL="285750" indent="-285750">
                        <a:lnSpc>
                          <a:spcPct val="100000"/>
                        </a:lnSpc>
                        <a:spcBef>
                          <a:spcPts val="0"/>
                        </a:spcBef>
                        <a:buFont typeface="Wingdings" panose="05000000000000000000" pitchFamily="2" charset="2"/>
                        <a:buChar char="§"/>
                      </a:pPr>
                      <a:r>
                        <a:rPr lang="nl-NL" sz="900" b="0" dirty="0" smtClean="0">
                          <a:latin typeface="Avenir LT Std 35 Light" panose="020B0402020203020204" pitchFamily="34" charset="0"/>
                        </a:rPr>
                        <a:t>Interventie </a:t>
                      </a:r>
                      <a:r>
                        <a:rPr lang="nl-NL" sz="900" b="0" dirty="0" err="1" smtClean="0">
                          <a:latin typeface="Avenir LT Std 35 Light" panose="020B0402020203020204" pitchFamily="34" charset="0"/>
                        </a:rPr>
                        <a:t>ivm</a:t>
                      </a:r>
                      <a:r>
                        <a:rPr lang="nl-NL" sz="900" b="0" dirty="0" smtClean="0">
                          <a:latin typeface="Avenir LT Std 35 Light" panose="020B0402020203020204" pitchFamily="34" charset="0"/>
                        </a:rPr>
                        <a:t> technische staat opstallen is nodig</a:t>
                      </a:r>
                    </a:p>
                    <a:p>
                      <a:pPr marL="285750" indent="-285750">
                        <a:lnSpc>
                          <a:spcPct val="100000"/>
                        </a:lnSpc>
                        <a:spcBef>
                          <a:spcPts val="0"/>
                        </a:spcBef>
                        <a:buFont typeface="Wingdings" panose="05000000000000000000" pitchFamily="2" charset="2"/>
                        <a:buChar char="§"/>
                      </a:pPr>
                      <a:r>
                        <a:rPr lang="nl-NL" sz="900" b="0" dirty="0" smtClean="0">
                          <a:latin typeface="Avenir LT Std 35 Light" panose="020B0402020203020204" pitchFamily="34" charset="0"/>
                        </a:rPr>
                        <a:t>Budget voor aanpak opstallen (?)</a:t>
                      </a:r>
                    </a:p>
                    <a:p>
                      <a:pPr marL="285750" indent="-285750">
                        <a:lnSpc>
                          <a:spcPct val="100000"/>
                        </a:lnSpc>
                        <a:spcBef>
                          <a:spcPts val="0"/>
                        </a:spcBef>
                        <a:buFont typeface="Wingdings" panose="05000000000000000000" pitchFamily="2" charset="2"/>
                        <a:buChar char="§"/>
                      </a:pPr>
                      <a:endParaRPr lang="nl-NL" sz="900" b="0" dirty="0" smtClean="0">
                        <a:latin typeface="Avenir LT Std 35 Light" panose="020B0402020203020204" pitchFamily="34" charset="0"/>
                      </a:endParaRPr>
                    </a:p>
                    <a:p>
                      <a:pPr marL="285750" indent="-285750">
                        <a:buFont typeface="Wingdings" panose="05000000000000000000" pitchFamily="2" charset="2"/>
                        <a:buChar char="§"/>
                      </a:pPr>
                      <a:endParaRPr lang="nl-NL" sz="900" b="0" dirty="0">
                        <a:latin typeface="Avenir LT Std 35 Light" panose="020B0402020203020204" pitchFamily="34" charset="0"/>
                      </a:endParaRPr>
                    </a:p>
                  </a:txBody>
                  <a:tcPr marL="35715" marR="35715" marT="17857" marB="17857"/>
                </a:tc>
                <a:tc>
                  <a:txBody>
                    <a:bodyPr/>
                    <a:lstStyle/>
                    <a:p>
                      <a:pPr marL="0" indent="0">
                        <a:buFont typeface="Wingdings" panose="05000000000000000000" pitchFamily="2" charset="2"/>
                        <a:buNone/>
                      </a:pPr>
                      <a:r>
                        <a:rPr lang="nl-NL" sz="900" b="1" dirty="0" smtClean="0">
                          <a:latin typeface="Avenir LT Std 35 Light" panose="020B0402020203020204" pitchFamily="34" charset="0"/>
                        </a:rPr>
                        <a:t>W</a:t>
                      </a:r>
                    </a:p>
                    <a:p>
                      <a:pPr marL="285750" indent="-285750">
                        <a:buFont typeface="Wingdings" panose="05000000000000000000" pitchFamily="2" charset="2"/>
                        <a:buChar char="§"/>
                      </a:pPr>
                      <a:r>
                        <a:rPr lang="nl-NL" sz="900" b="0" dirty="0" smtClean="0">
                          <a:latin typeface="Avenir LT Std 35 Light" panose="020B0402020203020204" pitchFamily="34" charset="0"/>
                        </a:rPr>
                        <a:t>Deels sloop-nieuwbouw duurder dan renovatie</a:t>
                      </a:r>
                    </a:p>
                  </a:txBody>
                  <a:tcPr marL="35715" marR="35715" marT="17857" marB="17857"/>
                </a:tc>
                <a:extLst>
                  <a:ext uri="{0D108BD9-81ED-4DB2-BD59-A6C34878D82A}">
                    <a16:rowId xmlns:a16="http://schemas.microsoft.com/office/drawing/2014/main" val="605587691"/>
                  </a:ext>
                </a:extLst>
              </a:tr>
              <a:tr h="1633107">
                <a:tc>
                  <a:txBody>
                    <a:bodyPr/>
                    <a:lstStyle/>
                    <a:p>
                      <a:pPr marL="0" indent="0">
                        <a:buFont typeface="Wingdings" panose="05000000000000000000" pitchFamily="2" charset="2"/>
                        <a:buNone/>
                      </a:pPr>
                      <a:r>
                        <a:rPr lang="nl-NL" sz="900" b="1" dirty="0" smtClean="0">
                          <a:latin typeface="Avenir LT Std 35 Light" panose="020B0402020203020204" pitchFamily="34" charset="0"/>
                        </a:rPr>
                        <a:t>O</a:t>
                      </a:r>
                    </a:p>
                    <a:p>
                      <a:pPr marL="285750" indent="-285750">
                        <a:buFont typeface="Wingdings" panose="05000000000000000000" pitchFamily="2" charset="2"/>
                        <a:buChar char="§"/>
                      </a:pPr>
                      <a:r>
                        <a:rPr lang="nl-NL" sz="900" b="0" dirty="0" smtClean="0">
                          <a:latin typeface="Avenir LT Std 35 Light" panose="020B0402020203020204" pitchFamily="34" charset="0"/>
                        </a:rPr>
                        <a:t>Kostendragers (koop en vrije sector huur)</a:t>
                      </a:r>
                    </a:p>
                    <a:p>
                      <a:pPr marL="285750" indent="-285750">
                        <a:buFont typeface="Wingdings" panose="05000000000000000000" pitchFamily="2" charset="2"/>
                        <a:buChar char="§"/>
                      </a:pPr>
                      <a:r>
                        <a:rPr lang="nl-NL" sz="900" b="0" dirty="0" smtClean="0">
                          <a:latin typeface="Avenir LT Std 35 Light" panose="020B0402020203020204" pitchFamily="34" charset="0"/>
                        </a:rPr>
                        <a:t>Aanpak groen binnen gebiedsexploitatie</a:t>
                      </a:r>
                    </a:p>
                    <a:p>
                      <a:pPr marL="285750" indent="-285750">
                        <a:buFont typeface="Wingdings" panose="05000000000000000000" pitchFamily="2" charset="2"/>
                        <a:buChar char="§"/>
                      </a:pPr>
                      <a:r>
                        <a:rPr lang="nl-NL" sz="900" b="0" dirty="0" smtClean="0">
                          <a:latin typeface="Avenir LT Std 35 Light" panose="020B0402020203020204" pitchFamily="34" charset="0"/>
                        </a:rPr>
                        <a:t>Verduurzaming op gebiedsniveau aan te vliegen</a:t>
                      </a:r>
                    </a:p>
                    <a:p>
                      <a:pPr marL="285750" indent="-285750">
                        <a:buFont typeface="Wingdings" panose="05000000000000000000" pitchFamily="2" charset="2"/>
                        <a:buChar char="§"/>
                      </a:pPr>
                      <a:r>
                        <a:rPr lang="nl-NL" sz="900" b="0" dirty="0" smtClean="0">
                          <a:latin typeface="Avenir LT Std 35 Light" panose="020B0402020203020204" pitchFamily="34" charset="0"/>
                        </a:rPr>
                        <a:t>Door gebiedsaanpak is integrale business case financieel gezond te maken</a:t>
                      </a:r>
                    </a:p>
                  </a:txBody>
                  <a:tcPr marL="35715" marR="35715" marT="17857" marB="17857"/>
                </a:tc>
                <a:tc>
                  <a:txBody>
                    <a:bodyPr/>
                    <a:lstStyle/>
                    <a:p>
                      <a:pPr marL="0" indent="0">
                        <a:buFont typeface="Wingdings" panose="05000000000000000000" pitchFamily="2" charset="2"/>
                        <a:buNone/>
                      </a:pPr>
                      <a:r>
                        <a:rPr lang="nl-NL" sz="900" b="1" dirty="0" smtClean="0">
                          <a:latin typeface="Avenir LT Std 35 Light" panose="020B0402020203020204" pitchFamily="34" charset="0"/>
                        </a:rPr>
                        <a:t>T</a:t>
                      </a:r>
                    </a:p>
                    <a:p>
                      <a:pPr marL="285750" indent="-285750">
                        <a:buFont typeface="Wingdings" panose="05000000000000000000" pitchFamily="2" charset="2"/>
                        <a:buChar char="§"/>
                      </a:pPr>
                      <a:r>
                        <a:rPr lang="nl-NL" sz="900" b="0" dirty="0" smtClean="0">
                          <a:latin typeface="Avenir LT Std 35 Light" panose="020B0402020203020204" pitchFamily="34" charset="0"/>
                        </a:rPr>
                        <a:t>Inbreng openbaar groen tegen gereduceerde waarde</a:t>
                      </a:r>
                    </a:p>
                    <a:p>
                      <a:pPr marL="285750" indent="-285750">
                        <a:buFont typeface="Wingdings" panose="05000000000000000000" pitchFamily="2" charset="2"/>
                        <a:buChar char="§"/>
                      </a:pPr>
                      <a:r>
                        <a:rPr lang="nl-NL" sz="900" b="0" dirty="0" smtClean="0">
                          <a:latin typeface="Avenir LT Std 35 Light" panose="020B0402020203020204" pitchFamily="34" charset="0"/>
                        </a:rPr>
                        <a:t>Inbreng sociale huurwoningen tegen gereduceerde waarde</a:t>
                      </a:r>
                    </a:p>
                    <a:p>
                      <a:pPr marL="285750" indent="-285750">
                        <a:buFont typeface="Wingdings" panose="05000000000000000000" pitchFamily="2" charset="2"/>
                        <a:buChar char="§"/>
                      </a:pPr>
                      <a:r>
                        <a:rPr lang="nl-NL" sz="900" b="0" dirty="0" smtClean="0">
                          <a:latin typeface="Avenir LT Std 35 Light" panose="020B0402020203020204" pitchFamily="34" charset="0"/>
                        </a:rPr>
                        <a:t>Opbrengstpotentie naar beneden bijstellen om gezonde business case mogelijk te maken</a:t>
                      </a:r>
                    </a:p>
                  </a:txBody>
                  <a:tcPr marL="35715" marR="35715" marT="17857" marB="17857"/>
                </a:tc>
                <a:extLst>
                  <a:ext uri="{0D108BD9-81ED-4DB2-BD59-A6C34878D82A}">
                    <a16:rowId xmlns:a16="http://schemas.microsoft.com/office/drawing/2014/main" val="4102193631"/>
                  </a:ext>
                </a:extLst>
              </a:tr>
            </a:tbl>
          </a:graphicData>
        </a:graphic>
      </p:graphicFrame>
      <p:sp>
        <p:nvSpPr>
          <p:cNvPr id="3" name="Tekstvak 2"/>
          <p:cNvSpPr txBox="1"/>
          <p:nvPr/>
        </p:nvSpPr>
        <p:spPr>
          <a:xfrm>
            <a:off x="6175948" y="5089945"/>
            <a:ext cx="3975461" cy="1336520"/>
          </a:xfrm>
          <a:prstGeom prst="rect">
            <a:avLst/>
          </a:prstGeom>
          <a:noFill/>
        </p:spPr>
        <p:txBody>
          <a:bodyPr wrap="square" rtlCol="0">
            <a:spAutoFit/>
          </a:bodyPr>
          <a:lstStyle/>
          <a:p>
            <a:r>
              <a:rPr lang="nl-NL" sz="1155" dirty="0">
                <a:latin typeface="Avenir LT Std 55 Roman" panose="020B0703020203020204" pitchFamily="34" charset="0"/>
              </a:rPr>
              <a:t>Conclusie </a:t>
            </a:r>
            <a:r>
              <a:rPr lang="nl-NL" sz="1155" dirty="0" err="1">
                <a:latin typeface="Avenir LT Std 55 Roman" panose="020B0703020203020204" pitchFamily="34" charset="0"/>
              </a:rPr>
              <a:t>SWOT’s</a:t>
            </a:r>
            <a:r>
              <a:rPr lang="nl-NL" sz="1155" dirty="0">
                <a:latin typeface="Avenir LT Std 55 Roman" panose="020B0703020203020204" pitchFamily="34" charset="0"/>
              </a:rPr>
              <a:t>:</a:t>
            </a:r>
          </a:p>
          <a:p>
            <a:pPr marL="183280" indent="-183280">
              <a:buFont typeface="Wingdings" panose="05000000000000000000" pitchFamily="2" charset="2"/>
              <a:buChar char="§"/>
            </a:pPr>
            <a:r>
              <a:rPr lang="nl-NL" sz="1155" dirty="0">
                <a:latin typeface="Avenir LT Std 35 Light" panose="020B0402020203020204" pitchFamily="34" charset="0"/>
              </a:rPr>
              <a:t>Technische staat, duurzaamheidsambitie en ‘zwakke’ leefbaarheid vragen om aanpak</a:t>
            </a:r>
          </a:p>
          <a:p>
            <a:pPr marL="183280" indent="-183280">
              <a:buFont typeface="Wingdings" panose="05000000000000000000" pitchFamily="2" charset="2"/>
              <a:buChar char="§"/>
            </a:pPr>
            <a:r>
              <a:rPr lang="nl-NL" sz="1155" dirty="0" err="1">
                <a:latin typeface="Avenir LT Std 35 Light" panose="020B0402020203020204" pitchFamily="34" charset="0"/>
              </a:rPr>
              <a:t>Dmv</a:t>
            </a:r>
            <a:r>
              <a:rPr lang="nl-NL" sz="1155" dirty="0">
                <a:latin typeface="Avenir LT Std 35 Light" panose="020B0402020203020204" pitchFamily="34" charset="0"/>
              </a:rPr>
              <a:t> ruimtelijke ingrepen zijn ‘zwakkere plekken’ binnen het gebied aan te pakken op zowel sociaal, markttechnisch, financieel als ruimtelijk niveau</a:t>
            </a:r>
          </a:p>
          <a:p>
            <a:pPr marL="183280" indent="-183280">
              <a:buFont typeface="Wingdings" panose="05000000000000000000" pitchFamily="2" charset="2"/>
              <a:buChar char="§"/>
            </a:pPr>
            <a:endParaRPr lang="nl-NL" sz="1155" dirty="0">
              <a:latin typeface="Avenir LT Std 35 Light" panose="020B0402020203020204" pitchFamily="34" charset="0"/>
            </a:endParaRPr>
          </a:p>
        </p:txBody>
      </p:sp>
    </p:spTree>
    <p:extLst>
      <p:ext uri="{BB962C8B-B14F-4D97-AF65-F5344CB8AC3E}">
        <p14:creationId xmlns:p14="http://schemas.microsoft.com/office/powerpoint/2010/main" val="419570232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latin typeface="Avenir LT Std 55 Roman" panose="020B0703020203020204" pitchFamily="34" charset="0"/>
              </a:rPr>
              <a:t>TIPS/TOPS STAP 1</a:t>
            </a:r>
            <a:endParaRPr lang="nl-NL" dirty="0">
              <a:latin typeface="Avenir LT Std 55 Roman" panose="020B0703020203020204" pitchFamily="34" charset="0"/>
            </a:endParaRPr>
          </a:p>
        </p:txBody>
      </p:sp>
    </p:spTree>
    <p:extLst>
      <p:ext uri="{BB962C8B-B14F-4D97-AF65-F5344CB8AC3E}">
        <p14:creationId xmlns:p14="http://schemas.microsoft.com/office/powerpoint/2010/main" val="403912905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p:cNvSpPr/>
          <p:nvPr/>
        </p:nvSpPr>
        <p:spPr>
          <a:xfrm>
            <a:off x="-94445" y="-30051"/>
            <a:ext cx="2592946" cy="7207876"/>
          </a:xfrm>
          <a:prstGeom prst="rect">
            <a:avLst/>
          </a:prstGeom>
          <a:solidFill>
            <a:srgbClr val="DCD9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Afbeelding 3"/>
          <p:cNvPicPr>
            <a:picLocks noChangeAspect="1"/>
          </p:cNvPicPr>
          <p:nvPr/>
        </p:nvPicPr>
        <p:blipFill>
          <a:blip r:embed="rId2"/>
          <a:stretch>
            <a:fillRect/>
          </a:stretch>
        </p:blipFill>
        <p:spPr>
          <a:xfrm>
            <a:off x="528033" y="338367"/>
            <a:ext cx="1270715" cy="6519633"/>
          </a:xfrm>
          <a:prstGeom prst="rect">
            <a:avLst/>
          </a:prstGeom>
        </p:spPr>
      </p:pic>
      <p:sp>
        <p:nvSpPr>
          <p:cNvPr id="2" name="Vrije vorm 1"/>
          <p:cNvSpPr/>
          <p:nvPr/>
        </p:nvSpPr>
        <p:spPr>
          <a:xfrm>
            <a:off x="376238" y="4619625"/>
            <a:ext cx="1547812" cy="2405063"/>
          </a:xfrm>
          <a:custGeom>
            <a:avLst/>
            <a:gdLst>
              <a:gd name="connsiteX0" fmla="*/ 76200 w 1547812"/>
              <a:gd name="connsiteY0" fmla="*/ 47625 h 4938713"/>
              <a:gd name="connsiteX1" fmla="*/ 790575 w 1547812"/>
              <a:gd name="connsiteY1" fmla="*/ 566738 h 4938713"/>
              <a:gd name="connsiteX2" fmla="*/ 1547812 w 1547812"/>
              <a:gd name="connsiteY2" fmla="*/ 0 h 4938713"/>
              <a:gd name="connsiteX3" fmla="*/ 1504950 w 1547812"/>
              <a:gd name="connsiteY3" fmla="*/ 4491038 h 4938713"/>
              <a:gd name="connsiteX4" fmla="*/ 738187 w 1547812"/>
              <a:gd name="connsiteY4" fmla="*/ 4938713 h 4938713"/>
              <a:gd name="connsiteX5" fmla="*/ 704850 w 1547812"/>
              <a:gd name="connsiteY5" fmla="*/ 4900613 h 4938713"/>
              <a:gd name="connsiteX6" fmla="*/ 0 w 1547812"/>
              <a:gd name="connsiteY6" fmla="*/ 4286250 h 4938713"/>
              <a:gd name="connsiteX7" fmla="*/ 76200 w 1547812"/>
              <a:gd name="connsiteY7" fmla="*/ 47625 h 4938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7812" h="4938713">
                <a:moveTo>
                  <a:pt x="76200" y="47625"/>
                </a:moveTo>
                <a:lnTo>
                  <a:pt x="790575" y="566738"/>
                </a:lnTo>
                <a:lnTo>
                  <a:pt x="1547812" y="0"/>
                </a:lnTo>
                <a:lnTo>
                  <a:pt x="1504950" y="4491038"/>
                </a:lnTo>
                <a:lnTo>
                  <a:pt x="738187" y="4938713"/>
                </a:lnTo>
                <a:lnTo>
                  <a:pt x="704850" y="4900613"/>
                </a:lnTo>
                <a:lnTo>
                  <a:pt x="0" y="4286250"/>
                </a:lnTo>
                <a:lnTo>
                  <a:pt x="76200" y="47625"/>
                </a:lnTo>
                <a:close/>
              </a:path>
            </a:pathLst>
          </a:custGeom>
          <a:solidFill>
            <a:srgbClr val="DCD9D0">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Vrije vorm 5"/>
          <p:cNvSpPr/>
          <p:nvPr/>
        </p:nvSpPr>
        <p:spPr>
          <a:xfrm>
            <a:off x="423864" y="268577"/>
            <a:ext cx="1471612" cy="2377604"/>
          </a:xfrm>
          <a:custGeom>
            <a:avLst/>
            <a:gdLst>
              <a:gd name="connsiteX0" fmla="*/ 76200 w 1547812"/>
              <a:gd name="connsiteY0" fmla="*/ 47625 h 4938713"/>
              <a:gd name="connsiteX1" fmla="*/ 790575 w 1547812"/>
              <a:gd name="connsiteY1" fmla="*/ 566738 h 4938713"/>
              <a:gd name="connsiteX2" fmla="*/ 1547812 w 1547812"/>
              <a:gd name="connsiteY2" fmla="*/ 0 h 4938713"/>
              <a:gd name="connsiteX3" fmla="*/ 1504950 w 1547812"/>
              <a:gd name="connsiteY3" fmla="*/ 4491038 h 4938713"/>
              <a:gd name="connsiteX4" fmla="*/ 738187 w 1547812"/>
              <a:gd name="connsiteY4" fmla="*/ 4938713 h 4938713"/>
              <a:gd name="connsiteX5" fmla="*/ 704850 w 1547812"/>
              <a:gd name="connsiteY5" fmla="*/ 4900613 h 4938713"/>
              <a:gd name="connsiteX6" fmla="*/ 0 w 1547812"/>
              <a:gd name="connsiteY6" fmla="*/ 4286250 h 4938713"/>
              <a:gd name="connsiteX7" fmla="*/ 76200 w 1547812"/>
              <a:gd name="connsiteY7" fmla="*/ 47625 h 4938713"/>
              <a:gd name="connsiteX0" fmla="*/ 76200 w 1547812"/>
              <a:gd name="connsiteY0" fmla="*/ 47625 h 5282020"/>
              <a:gd name="connsiteX1" fmla="*/ 790575 w 1547812"/>
              <a:gd name="connsiteY1" fmla="*/ 566738 h 5282020"/>
              <a:gd name="connsiteX2" fmla="*/ 1547812 w 1547812"/>
              <a:gd name="connsiteY2" fmla="*/ 0 h 5282020"/>
              <a:gd name="connsiteX3" fmla="*/ 1504950 w 1547812"/>
              <a:gd name="connsiteY3" fmla="*/ 4491038 h 5282020"/>
              <a:gd name="connsiteX4" fmla="*/ 738187 w 1547812"/>
              <a:gd name="connsiteY4" fmla="*/ 4938713 h 5282020"/>
              <a:gd name="connsiteX5" fmla="*/ 866775 w 1547812"/>
              <a:gd name="connsiteY5" fmla="*/ 5282020 h 5282020"/>
              <a:gd name="connsiteX6" fmla="*/ 0 w 1547812"/>
              <a:gd name="connsiteY6" fmla="*/ 4286250 h 5282020"/>
              <a:gd name="connsiteX7" fmla="*/ 76200 w 1547812"/>
              <a:gd name="connsiteY7" fmla="*/ 47625 h 5282020"/>
              <a:gd name="connsiteX0" fmla="*/ 76200 w 1547812"/>
              <a:gd name="connsiteY0" fmla="*/ 47625 h 5282020"/>
              <a:gd name="connsiteX1" fmla="*/ 790575 w 1547812"/>
              <a:gd name="connsiteY1" fmla="*/ 566738 h 5282020"/>
              <a:gd name="connsiteX2" fmla="*/ 1547812 w 1547812"/>
              <a:gd name="connsiteY2" fmla="*/ 0 h 5282020"/>
              <a:gd name="connsiteX3" fmla="*/ 1504950 w 1547812"/>
              <a:gd name="connsiteY3" fmla="*/ 4491038 h 5282020"/>
              <a:gd name="connsiteX4" fmla="*/ 928687 w 1547812"/>
              <a:gd name="connsiteY4" fmla="*/ 5144087 h 5282020"/>
              <a:gd name="connsiteX5" fmla="*/ 866775 w 1547812"/>
              <a:gd name="connsiteY5" fmla="*/ 5282020 h 5282020"/>
              <a:gd name="connsiteX6" fmla="*/ 0 w 1547812"/>
              <a:gd name="connsiteY6" fmla="*/ 4286250 h 5282020"/>
              <a:gd name="connsiteX7" fmla="*/ 76200 w 1547812"/>
              <a:gd name="connsiteY7" fmla="*/ 47625 h 5282020"/>
              <a:gd name="connsiteX0" fmla="*/ 76200 w 1571625"/>
              <a:gd name="connsiteY0" fmla="*/ 47625 h 5282020"/>
              <a:gd name="connsiteX1" fmla="*/ 790575 w 1571625"/>
              <a:gd name="connsiteY1" fmla="*/ 566738 h 5282020"/>
              <a:gd name="connsiteX2" fmla="*/ 1547812 w 1571625"/>
              <a:gd name="connsiteY2" fmla="*/ 0 h 5282020"/>
              <a:gd name="connsiteX3" fmla="*/ 1571625 w 1571625"/>
              <a:gd name="connsiteY3" fmla="*/ 4070514 h 5282020"/>
              <a:gd name="connsiteX4" fmla="*/ 928687 w 1571625"/>
              <a:gd name="connsiteY4" fmla="*/ 5144087 h 5282020"/>
              <a:gd name="connsiteX5" fmla="*/ 866775 w 1571625"/>
              <a:gd name="connsiteY5" fmla="*/ 5282020 h 5282020"/>
              <a:gd name="connsiteX6" fmla="*/ 0 w 1571625"/>
              <a:gd name="connsiteY6" fmla="*/ 4286250 h 5282020"/>
              <a:gd name="connsiteX7" fmla="*/ 76200 w 1571625"/>
              <a:gd name="connsiteY7" fmla="*/ 47625 h 5282020"/>
              <a:gd name="connsiteX0" fmla="*/ 0 w 1495425"/>
              <a:gd name="connsiteY0" fmla="*/ 47625 h 5282020"/>
              <a:gd name="connsiteX1" fmla="*/ 714375 w 1495425"/>
              <a:gd name="connsiteY1" fmla="*/ 566738 h 5282020"/>
              <a:gd name="connsiteX2" fmla="*/ 1471612 w 1495425"/>
              <a:gd name="connsiteY2" fmla="*/ 0 h 5282020"/>
              <a:gd name="connsiteX3" fmla="*/ 1495425 w 1495425"/>
              <a:gd name="connsiteY3" fmla="*/ 4070514 h 5282020"/>
              <a:gd name="connsiteX4" fmla="*/ 852487 w 1495425"/>
              <a:gd name="connsiteY4" fmla="*/ 5144087 h 5282020"/>
              <a:gd name="connsiteX5" fmla="*/ 790575 w 1495425"/>
              <a:gd name="connsiteY5" fmla="*/ 5282020 h 5282020"/>
              <a:gd name="connsiteX6" fmla="*/ 23813 w 1495425"/>
              <a:gd name="connsiteY6" fmla="*/ 4110216 h 5282020"/>
              <a:gd name="connsiteX7" fmla="*/ 0 w 1495425"/>
              <a:gd name="connsiteY7" fmla="*/ 47625 h 5282020"/>
              <a:gd name="connsiteX0" fmla="*/ 0 w 1495425"/>
              <a:gd name="connsiteY0" fmla="*/ 47625 h 5282020"/>
              <a:gd name="connsiteX1" fmla="*/ 714375 w 1495425"/>
              <a:gd name="connsiteY1" fmla="*/ 410264 h 5282020"/>
              <a:gd name="connsiteX2" fmla="*/ 1471612 w 1495425"/>
              <a:gd name="connsiteY2" fmla="*/ 0 h 5282020"/>
              <a:gd name="connsiteX3" fmla="*/ 1495425 w 1495425"/>
              <a:gd name="connsiteY3" fmla="*/ 4070514 h 5282020"/>
              <a:gd name="connsiteX4" fmla="*/ 852487 w 1495425"/>
              <a:gd name="connsiteY4" fmla="*/ 5144087 h 5282020"/>
              <a:gd name="connsiteX5" fmla="*/ 790575 w 1495425"/>
              <a:gd name="connsiteY5" fmla="*/ 5282020 h 5282020"/>
              <a:gd name="connsiteX6" fmla="*/ 23813 w 1495425"/>
              <a:gd name="connsiteY6" fmla="*/ 4110216 h 5282020"/>
              <a:gd name="connsiteX7" fmla="*/ 0 w 1495425"/>
              <a:gd name="connsiteY7" fmla="*/ 47625 h 5282020"/>
              <a:gd name="connsiteX0" fmla="*/ 28575 w 1471612"/>
              <a:gd name="connsiteY0" fmla="*/ 399693 h 5282020"/>
              <a:gd name="connsiteX1" fmla="*/ 690562 w 1471612"/>
              <a:gd name="connsiteY1" fmla="*/ 410264 h 5282020"/>
              <a:gd name="connsiteX2" fmla="*/ 1447799 w 1471612"/>
              <a:gd name="connsiteY2" fmla="*/ 0 h 5282020"/>
              <a:gd name="connsiteX3" fmla="*/ 1471612 w 1471612"/>
              <a:gd name="connsiteY3" fmla="*/ 4070514 h 5282020"/>
              <a:gd name="connsiteX4" fmla="*/ 828674 w 1471612"/>
              <a:gd name="connsiteY4" fmla="*/ 5144087 h 5282020"/>
              <a:gd name="connsiteX5" fmla="*/ 766762 w 1471612"/>
              <a:gd name="connsiteY5" fmla="*/ 5282020 h 5282020"/>
              <a:gd name="connsiteX6" fmla="*/ 0 w 1471612"/>
              <a:gd name="connsiteY6" fmla="*/ 4110216 h 5282020"/>
              <a:gd name="connsiteX7" fmla="*/ 28575 w 1471612"/>
              <a:gd name="connsiteY7" fmla="*/ 399693 h 5282020"/>
              <a:gd name="connsiteX0" fmla="*/ 28575 w 1471612"/>
              <a:gd name="connsiteY0" fmla="*/ 0 h 4882327"/>
              <a:gd name="connsiteX1" fmla="*/ 690562 w 1471612"/>
              <a:gd name="connsiteY1" fmla="*/ 10571 h 4882327"/>
              <a:gd name="connsiteX2" fmla="*/ 1452562 w 1471612"/>
              <a:gd name="connsiteY2" fmla="*/ 79510 h 4882327"/>
              <a:gd name="connsiteX3" fmla="*/ 1471612 w 1471612"/>
              <a:gd name="connsiteY3" fmla="*/ 3670821 h 4882327"/>
              <a:gd name="connsiteX4" fmla="*/ 828674 w 1471612"/>
              <a:gd name="connsiteY4" fmla="*/ 4744394 h 4882327"/>
              <a:gd name="connsiteX5" fmla="*/ 766762 w 1471612"/>
              <a:gd name="connsiteY5" fmla="*/ 4882327 h 4882327"/>
              <a:gd name="connsiteX6" fmla="*/ 0 w 1471612"/>
              <a:gd name="connsiteY6" fmla="*/ 3710523 h 4882327"/>
              <a:gd name="connsiteX7" fmla="*/ 28575 w 1471612"/>
              <a:gd name="connsiteY7" fmla="*/ 0 h 4882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71612" h="4882327">
                <a:moveTo>
                  <a:pt x="28575" y="0"/>
                </a:moveTo>
                <a:lnTo>
                  <a:pt x="690562" y="10571"/>
                </a:lnTo>
                <a:lnTo>
                  <a:pt x="1452562" y="79510"/>
                </a:lnTo>
                <a:lnTo>
                  <a:pt x="1471612" y="3670821"/>
                </a:lnTo>
                <a:lnTo>
                  <a:pt x="828674" y="4744394"/>
                </a:lnTo>
                <a:lnTo>
                  <a:pt x="766762" y="4882327"/>
                </a:lnTo>
                <a:lnTo>
                  <a:pt x="0" y="3710523"/>
                </a:lnTo>
                <a:lnTo>
                  <a:pt x="28575" y="0"/>
                </a:lnTo>
                <a:close/>
              </a:path>
            </a:pathLst>
          </a:custGeom>
          <a:solidFill>
            <a:srgbClr val="DCD9D0">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ijdelijke aanduiding voor tekst 2"/>
          <p:cNvSpPr txBox="1">
            <a:spLocks/>
          </p:cNvSpPr>
          <p:nvPr/>
        </p:nvSpPr>
        <p:spPr>
          <a:xfrm>
            <a:off x="2602670" y="338367"/>
            <a:ext cx="5875701" cy="500946"/>
          </a:xfrm>
          <a:prstGeom prst="rect">
            <a:avLst/>
          </a:prstGeom>
          <a:noFill/>
        </p:spPr>
        <p:txBody>
          <a:bodyPr vert="horz" lIns="0" tIns="0" rIns="0" bIns="0" rtlCol="0" anchor="b">
            <a:noAutofit/>
          </a:bodyPr>
          <a:lstStyle>
            <a:lvl1pPr marL="0" indent="0" algn="l" defTabSz="685800" rtl="0" eaLnBrk="1" latinLnBrk="0" hangingPunct="1">
              <a:lnSpc>
                <a:spcPct val="110000"/>
              </a:lnSpc>
              <a:spcBef>
                <a:spcPts val="0"/>
              </a:spcBef>
              <a:buClr>
                <a:schemeClr val="accent1"/>
              </a:buClr>
              <a:buFont typeface="Arial" panose="020B0604020202020204" pitchFamily="34" charset="0"/>
              <a:buNone/>
              <a:defRPr sz="1400" b="0" kern="1200">
                <a:solidFill>
                  <a:schemeClr val="tx1"/>
                </a:solidFill>
                <a:latin typeface="Avenir LT Std 55 Roman" panose="020B0703020203020204" pitchFamily="34" charset="0"/>
                <a:ea typeface="+mn-ea"/>
                <a:cs typeface="+mn-cs"/>
              </a:defRPr>
            </a:lvl1pPr>
            <a:lvl2pPr marL="342900" indent="0" algn="l" defTabSz="685800" rtl="0" eaLnBrk="1" latinLnBrk="0" hangingPunct="1">
              <a:lnSpc>
                <a:spcPct val="110000"/>
              </a:lnSpc>
              <a:spcBef>
                <a:spcPts val="0"/>
              </a:spcBef>
              <a:buFont typeface="Arial" panose="020B0604020202020204" pitchFamily="34" charset="0"/>
              <a:buNone/>
              <a:defRPr sz="1500" b="1" kern="1200">
                <a:solidFill>
                  <a:schemeClr val="tx1"/>
                </a:solidFill>
                <a:latin typeface="Avenir LT Std 35 Light" panose="020B0402020203020204" pitchFamily="34" charset="0"/>
                <a:ea typeface="+mn-ea"/>
                <a:cs typeface="+mn-cs"/>
              </a:defRPr>
            </a:lvl2pPr>
            <a:lvl3pPr marL="685800" indent="0" algn="l" defTabSz="685800" rtl="0" eaLnBrk="1" latinLnBrk="0" hangingPunct="1">
              <a:lnSpc>
                <a:spcPct val="110000"/>
              </a:lnSpc>
              <a:spcBef>
                <a:spcPts val="0"/>
              </a:spcBef>
              <a:buFont typeface="Arial" panose="020B0604020202020204" pitchFamily="34" charset="0"/>
              <a:buNone/>
              <a:defRPr sz="1350" b="1" kern="1200">
                <a:solidFill>
                  <a:schemeClr val="tx1"/>
                </a:solidFill>
                <a:latin typeface="Avenir LT Std 35 Light" panose="020B0402020203020204" pitchFamily="34" charset="0"/>
                <a:ea typeface="+mn-ea"/>
                <a:cs typeface="+mn-cs"/>
              </a:defRPr>
            </a:lvl3pPr>
            <a:lvl4pPr marL="1028700" indent="0" algn="l" defTabSz="685800" rtl="0" eaLnBrk="1" latinLnBrk="0" hangingPunct="1">
              <a:lnSpc>
                <a:spcPct val="110000"/>
              </a:lnSpc>
              <a:spcBef>
                <a:spcPts val="0"/>
              </a:spcBef>
              <a:buFont typeface="Arial" panose="020B0604020202020204" pitchFamily="34" charset="0"/>
              <a:buNone/>
              <a:defRPr sz="1200" b="1" kern="1200">
                <a:solidFill>
                  <a:schemeClr val="tx1"/>
                </a:solidFill>
                <a:latin typeface="Avenir LT Std 35 Light" panose="020B0402020203020204" pitchFamily="34" charset="0"/>
                <a:ea typeface="+mn-ea"/>
                <a:cs typeface="+mn-cs"/>
              </a:defRPr>
            </a:lvl4pPr>
            <a:lvl5pPr marL="1371600" indent="0" algn="l" defTabSz="685800" rtl="0" eaLnBrk="1" latinLnBrk="0" hangingPunct="1">
              <a:lnSpc>
                <a:spcPct val="110000"/>
              </a:lnSpc>
              <a:spcBef>
                <a:spcPts val="0"/>
              </a:spcBef>
              <a:buFont typeface="Arial" panose="020B0604020202020204" pitchFamily="34" charset="0"/>
              <a:buNone/>
              <a:defRPr sz="1200" b="1" kern="1200">
                <a:solidFill>
                  <a:schemeClr val="tx1"/>
                </a:solidFill>
                <a:latin typeface="Avenir LT Std 35 Light" panose="020B0402020203020204" pitchFamily="34" charset="0"/>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9pPr>
          </a:lstStyle>
          <a:p>
            <a:pPr marL="0" marR="0" lvl="0" indent="0" algn="l" defTabSz="685800" rtl="0" eaLnBrk="1" fontAlgn="auto" latinLnBrk="0" hangingPunct="1">
              <a:lnSpc>
                <a:spcPct val="110000"/>
              </a:lnSpc>
              <a:spcBef>
                <a:spcPts val="0"/>
              </a:spcBef>
              <a:spcAft>
                <a:spcPts val="0"/>
              </a:spcAft>
              <a:buClr>
                <a:srgbClr val="78BDDE"/>
              </a:buClr>
              <a:buSzTx/>
              <a:buFont typeface="Arial" panose="020B0604020202020204" pitchFamily="34" charset="0"/>
              <a:buNone/>
              <a:tabLst/>
              <a:defRPr/>
            </a:pPr>
            <a:r>
              <a:rPr kumimoji="0" lang="nl-NL" sz="2000" b="0" i="0" u="none" strike="noStrike" kern="1200" cap="none" spc="0" normalizeH="0" baseline="0" noProof="0" dirty="0">
                <a:ln>
                  <a:noFill/>
                </a:ln>
                <a:solidFill>
                  <a:sysClr val="windowText" lastClr="000000"/>
                </a:solidFill>
                <a:effectLst/>
                <a:uLnTx/>
                <a:uFillTx/>
                <a:latin typeface="Avenir LT Std 55 Roman" panose="020B0703020203020204" pitchFamily="34" charset="0"/>
                <a:ea typeface="+mn-ea"/>
                <a:cs typeface="+mn-cs"/>
              </a:rPr>
              <a:t>Stap</a:t>
            </a:r>
            <a:r>
              <a:rPr kumimoji="0" lang="nl-NL" sz="2000" b="0" i="0" u="none" strike="noStrike" kern="1200" cap="none" spc="0" normalizeH="0" noProof="0" dirty="0">
                <a:ln>
                  <a:noFill/>
                </a:ln>
                <a:solidFill>
                  <a:sysClr val="windowText" lastClr="000000"/>
                </a:solidFill>
                <a:effectLst/>
                <a:uLnTx/>
                <a:uFillTx/>
                <a:latin typeface="Avenir LT Std 55 Roman" panose="020B0703020203020204" pitchFamily="34" charset="0"/>
                <a:ea typeface="+mn-ea"/>
                <a:cs typeface="+mn-cs"/>
              </a:rPr>
              <a:t> 2: samen in gesprek</a:t>
            </a:r>
            <a:endParaRPr kumimoji="0" lang="nl-NL" sz="2000" b="0" i="0" u="none" strike="noStrike" kern="1200" cap="none" spc="0" normalizeH="0" baseline="0" noProof="0" dirty="0">
              <a:ln>
                <a:noFill/>
              </a:ln>
              <a:solidFill>
                <a:sysClr val="windowText" lastClr="000000"/>
              </a:solidFill>
              <a:effectLst/>
              <a:uLnTx/>
              <a:uFillTx/>
              <a:latin typeface="Avenir LT Std 55 Roman" panose="020B0703020203020204" pitchFamily="34" charset="0"/>
              <a:ea typeface="+mn-ea"/>
              <a:cs typeface="+mn-cs"/>
            </a:endParaRPr>
          </a:p>
        </p:txBody>
      </p:sp>
      <p:sp>
        <p:nvSpPr>
          <p:cNvPr id="8" name="Tekstvak 7">
            <a:extLst>
              <a:ext uri="{FF2B5EF4-FFF2-40B4-BE49-F238E27FC236}">
                <a16:creationId xmlns:a16="http://schemas.microsoft.com/office/drawing/2014/main" id="{07EF109E-6791-479D-A89C-491C21BD870A}"/>
              </a:ext>
            </a:extLst>
          </p:cNvPr>
          <p:cNvSpPr txBox="1"/>
          <p:nvPr/>
        </p:nvSpPr>
        <p:spPr>
          <a:xfrm>
            <a:off x="2966223" y="1315844"/>
            <a:ext cx="8218449" cy="5632311"/>
          </a:xfrm>
          <a:prstGeom prst="rect">
            <a:avLst/>
          </a:prstGeom>
          <a:noFill/>
        </p:spPr>
        <p:txBody>
          <a:bodyPr wrap="square" rtlCol="0">
            <a:spAutoFit/>
          </a:bodyPr>
          <a:lstStyle/>
          <a:p>
            <a:r>
              <a:rPr lang="nl-NL" dirty="0">
                <a:latin typeface="Avenir LT Std 35 Light" panose="020B0402020203020204" pitchFamily="34" charset="0"/>
              </a:rPr>
              <a:t>Als je in fase 1 gezamenlijk hebt geconstateerd dat er wat aan de hand is in de wijk, wat je niet in je eentje kunt oplossen, dan wordt er een ‘tafel’ gevormd.</a:t>
            </a:r>
          </a:p>
          <a:p>
            <a:endParaRPr lang="nl-NL" dirty="0">
              <a:latin typeface="Avenir LT Std 35 Light" panose="020B0402020203020204" pitchFamily="34" charset="0"/>
            </a:endParaRPr>
          </a:p>
          <a:p>
            <a:r>
              <a:rPr lang="nl-NL" dirty="0">
                <a:latin typeface="Avenir LT Std 35 Light" panose="020B0402020203020204" pitchFamily="34" charset="0"/>
              </a:rPr>
              <a:t>Aan deze tafel zitten de belangrijkste wijkpartners (let op: soms ook hoger schaalniveau nodig aan tafel). </a:t>
            </a:r>
          </a:p>
          <a:p>
            <a:r>
              <a:rPr lang="nl-NL" dirty="0">
                <a:latin typeface="Avenir LT Std 35 Light" panose="020B0402020203020204" pitchFamily="34" charset="0"/>
              </a:rPr>
              <a:t>Als ze niet allemaal aan tafel willen, dan moet je escaleren. Iedereen moet aan tafel!</a:t>
            </a:r>
          </a:p>
          <a:p>
            <a:endParaRPr lang="nl-NL" dirty="0">
              <a:latin typeface="Avenir LT Std 35 Light" panose="020B0402020203020204" pitchFamily="34" charset="0"/>
            </a:endParaRPr>
          </a:p>
          <a:p>
            <a:r>
              <a:rPr lang="nl-NL" dirty="0">
                <a:latin typeface="Avenir LT Std 35 Light" panose="020B0402020203020204" pitchFamily="34" charset="0"/>
              </a:rPr>
              <a:t>Door samen in gesprek te gaan kom je erachter dat je een gezamenlijk belang hebt:  een mooiere/sterkere/aangepakte (enz.) wijk. Een wijk van waarde!</a:t>
            </a:r>
          </a:p>
          <a:p>
            <a:endParaRPr lang="nl-NL" dirty="0">
              <a:latin typeface="Avenir LT Std 35 Light" panose="020B0402020203020204" pitchFamily="34" charset="0"/>
            </a:endParaRPr>
          </a:p>
          <a:p>
            <a:r>
              <a:rPr lang="nl-NL" dirty="0">
                <a:latin typeface="Avenir LT Std 35 Light" panose="020B0402020203020204" pitchFamily="34" charset="0"/>
              </a:rPr>
              <a:t>Als de partijen (partners?) aan tafel gezamenlijk een (probleem)analyse van de wijk maken, zal blijken dat er synergie tussen verschillende aanpakken van de partners mogelijk is. </a:t>
            </a:r>
          </a:p>
          <a:p>
            <a:r>
              <a:rPr lang="nl-NL" dirty="0">
                <a:latin typeface="Avenir LT Std 35 Light" panose="020B0402020203020204" pitchFamily="34" charset="0"/>
              </a:rPr>
              <a:t>Dit vraagt echter best wat van partners. </a:t>
            </a:r>
          </a:p>
          <a:p>
            <a:pPr marL="285750" indent="-285750">
              <a:buFontTx/>
              <a:buChar char="-"/>
            </a:pPr>
            <a:r>
              <a:rPr lang="nl-NL" dirty="0">
                <a:latin typeface="Avenir LT Std 35 Light" panose="020B0402020203020204" pitchFamily="34" charset="0"/>
              </a:rPr>
              <a:t>Zijn zij bereid elkaar onderling te laten beïnvloeden en samen te werken?</a:t>
            </a:r>
          </a:p>
          <a:p>
            <a:pPr marL="285750" indent="-285750">
              <a:buFontTx/>
              <a:buChar char="-"/>
            </a:pPr>
            <a:r>
              <a:rPr lang="nl-NL" dirty="0">
                <a:latin typeface="Avenir LT Std 35 Light" panose="020B0402020203020204" pitchFamily="34" charset="0"/>
              </a:rPr>
              <a:t>Niemand is de baas, dus wie trekt deze tafel? (wie wordt het gegund?)</a:t>
            </a:r>
          </a:p>
          <a:p>
            <a:endParaRPr lang="nl-NL" dirty="0">
              <a:latin typeface="Avenir LT Std 35 Light" panose="020B0402020203020204" pitchFamily="34" charset="0"/>
            </a:endParaRPr>
          </a:p>
          <a:p>
            <a:endParaRPr lang="nl-NL" dirty="0">
              <a:latin typeface="Avenir LT Std 35 Light" panose="020B0402020203020204" pitchFamily="34" charset="0"/>
            </a:endParaRPr>
          </a:p>
          <a:p>
            <a:endParaRPr lang="nl-NL" dirty="0">
              <a:latin typeface="Avenir LT Std 35 Light" panose="020B0402020203020204" pitchFamily="34" charset="0"/>
            </a:endParaRPr>
          </a:p>
        </p:txBody>
      </p:sp>
    </p:spTree>
    <p:extLst>
      <p:ext uri="{BB962C8B-B14F-4D97-AF65-F5344CB8AC3E}">
        <p14:creationId xmlns:p14="http://schemas.microsoft.com/office/powerpoint/2010/main" val="10873348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1"/>
          <p:cNvSpPr txBox="1">
            <a:spLocks/>
          </p:cNvSpPr>
          <p:nvPr/>
        </p:nvSpPr>
        <p:spPr>
          <a:xfrm>
            <a:off x="675640" y="2567521"/>
            <a:ext cx="10678160" cy="4822048"/>
          </a:xfrm>
          <a:prstGeom prst="rect">
            <a:avLst/>
          </a:prstGeom>
        </p:spPr>
        <p:txBody>
          <a:bodyPr vert="horz" wrap="square" lIns="91440" tIns="45720" rIns="91440" bIns="45720" numCol="1"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1219170">
              <a:spcAft>
                <a:spcPts val="800"/>
              </a:spcAft>
              <a:buClr>
                <a:srgbClr val="D8981F"/>
              </a:buClr>
              <a:buSzPct val="100000"/>
              <a:defRPr/>
            </a:pPr>
            <a:r>
              <a:rPr lang="nl-NL" sz="3600" dirty="0">
                <a:latin typeface="Avenir LT Std 35 Light" panose="020B0402020203020204" pitchFamily="34" charset="0"/>
              </a:rPr>
              <a:t>In een inclusieve stad is er voor iedereen plek en kan iedereen, binnen zijn of haar capaciteiten meedoen in de stad.</a:t>
            </a:r>
            <a:endParaRPr lang="nl-NL" sz="3200" dirty="0">
              <a:ln w="0"/>
              <a:solidFill>
                <a:prstClr val="black"/>
              </a:solidFill>
              <a:latin typeface="Avenir LT Std 35 Light" panose="020B0402020203020204" pitchFamily="34" charset="0"/>
            </a:endParaRPr>
          </a:p>
        </p:txBody>
      </p:sp>
      <p:grpSp>
        <p:nvGrpSpPr>
          <p:cNvPr id="12" name="Groep 11"/>
          <p:cNvGrpSpPr/>
          <p:nvPr/>
        </p:nvGrpSpPr>
        <p:grpSpPr>
          <a:xfrm>
            <a:off x="-95250" y="5763582"/>
            <a:ext cx="5114925" cy="1212267"/>
            <a:chOff x="-95250" y="5587640"/>
            <a:chExt cx="6657975" cy="1577979"/>
          </a:xfrm>
        </p:grpSpPr>
        <p:grpSp>
          <p:nvGrpSpPr>
            <p:cNvPr id="8" name="Groep 7"/>
            <p:cNvGrpSpPr/>
            <p:nvPr/>
          </p:nvGrpSpPr>
          <p:grpSpPr>
            <a:xfrm>
              <a:off x="393701" y="5587640"/>
              <a:ext cx="6045199" cy="1577979"/>
              <a:chOff x="450851" y="5397140"/>
              <a:chExt cx="6540499" cy="1707267"/>
            </a:xfrm>
          </p:grpSpPr>
          <p:pic>
            <p:nvPicPr>
              <p:cNvPr id="9" name="Picture 2" descr="Afbeeldingsresultaat voor havenstede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8549" b="30362"/>
              <a:stretch/>
            </p:blipFill>
            <p:spPr bwMode="auto">
              <a:xfrm>
                <a:off x="450851" y="5794829"/>
                <a:ext cx="2838580" cy="77706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Afbeeldingsresultaat voor bpd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1898" y="5397140"/>
                <a:ext cx="3039452" cy="1707267"/>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Rechthoek 10"/>
            <p:cNvSpPr/>
            <p:nvPr/>
          </p:nvSpPr>
          <p:spPr>
            <a:xfrm>
              <a:off x="-95250" y="5955213"/>
              <a:ext cx="6657975" cy="1007562"/>
            </a:xfrm>
            <a:prstGeom prst="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295435064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Tuindorp Vreewijk</a:t>
            </a:r>
          </a:p>
        </p:txBody>
      </p:sp>
      <p:pic>
        <p:nvPicPr>
          <p:cNvPr id="4" name="Tijdelijke aanduiding voor inhoud 3">
            <a:extLst>
              <a:ext uri="{FF2B5EF4-FFF2-40B4-BE49-F238E27FC236}">
                <a16:creationId xmlns:a16="http://schemas.microsoft.com/office/drawing/2014/main" id="{559DD570-BE06-49A6-9F30-49F6C0A1776E}"/>
              </a:ext>
            </a:extLst>
          </p:cNvPr>
          <p:cNvPicPr>
            <a:picLocks noGrp="1" noChangeAspect="1"/>
          </p:cNvPicPr>
          <p:nvPr>
            <p:ph idx="1"/>
          </p:nvPr>
        </p:nvPicPr>
        <p:blipFill>
          <a:blip r:embed="rId2"/>
          <a:stretch>
            <a:fillRect/>
          </a:stretch>
        </p:blipFill>
        <p:spPr>
          <a:xfrm>
            <a:off x="5077771" y="1267968"/>
            <a:ext cx="6931375" cy="5299802"/>
          </a:xfrm>
          <a:prstGeom prst="rect">
            <a:avLst/>
          </a:prstGeom>
        </p:spPr>
      </p:pic>
      <p:sp>
        <p:nvSpPr>
          <p:cNvPr id="5" name="Tekstvak 4">
            <a:extLst>
              <a:ext uri="{FF2B5EF4-FFF2-40B4-BE49-F238E27FC236}">
                <a16:creationId xmlns:a16="http://schemas.microsoft.com/office/drawing/2014/main" id="{37B603DB-1558-4395-B9E2-E9CFA4B1D331}"/>
              </a:ext>
            </a:extLst>
          </p:cNvPr>
          <p:cNvSpPr txBox="1"/>
          <p:nvPr/>
        </p:nvSpPr>
        <p:spPr>
          <a:xfrm>
            <a:off x="838200" y="1865376"/>
            <a:ext cx="3599688" cy="2031325"/>
          </a:xfrm>
          <a:prstGeom prst="rect">
            <a:avLst/>
          </a:prstGeom>
          <a:noFill/>
        </p:spPr>
        <p:txBody>
          <a:bodyPr wrap="square" rtlCol="0">
            <a:spAutoFit/>
          </a:bodyPr>
          <a:lstStyle/>
          <a:p>
            <a:r>
              <a:rPr lang="nl-NL" dirty="0"/>
              <a:t>Inventariseer de inzet per partij.</a:t>
            </a:r>
          </a:p>
          <a:p>
            <a:endParaRPr lang="nl-NL" dirty="0"/>
          </a:p>
          <a:p>
            <a:r>
              <a:rPr lang="nl-NL" dirty="0"/>
              <a:t>Vraag elkaar:</a:t>
            </a:r>
          </a:p>
          <a:p>
            <a:r>
              <a:rPr lang="nl-NL" dirty="0"/>
              <a:t>Doen we de goede dingen?</a:t>
            </a:r>
          </a:p>
          <a:p>
            <a:r>
              <a:rPr lang="nl-NL" dirty="0"/>
              <a:t>Wat is het onderliggende probleem?</a:t>
            </a:r>
          </a:p>
          <a:p>
            <a:endParaRPr lang="nl-NL" dirty="0"/>
          </a:p>
          <a:p>
            <a:endParaRPr lang="nl-NL" dirty="0"/>
          </a:p>
        </p:txBody>
      </p:sp>
    </p:spTree>
    <p:extLst>
      <p:ext uri="{BB962C8B-B14F-4D97-AF65-F5344CB8AC3E}">
        <p14:creationId xmlns:p14="http://schemas.microsoft.com/office/powerpoint/2010/main" val="190055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SCHALKWIJK</a:t>
            </a:r>
            <a:endParaRPr lang="nl-NL" dirty="0"/>
          </a:p>
        </p:txBody>
      </p:sp>
      <p:sp>
        <p:nvSpPr>
          <p:cNvPr id="3" name="Tijdelijke aanduiding voor inhoud 2"/>
          <p:cNvSpPr>
            <a:spLocks noGrp="1"/>
          </p:cNvSpPr>
          <p:nvPr>
            <p:ph idx="1"/>
          </p:nvPr>
        </p:nvSpPr>
        <p:spPr>
          <a:xfrm>
            <a:off x="838200" y="1679604"/>
            <a:ext cx="10515600" cy="4351338"/>
          </a:xfrm>
        </p:spPr>
        <p:txBody>
          <a:bodyPr/>
          <a:lstStyle/>
          <a:p>
            <a:r>
              <a:rPr lang="nl-NL" dirty="0" smtClean="0"/>
              <a:t>BPD – Corporatie</a:t>
            </a:r>
          </a:p>
          <a:p>
            <a:r>
              <a:rPr lang="nl-NL" dirty="0" smtClean="0"/>
              <a:t>…en toen?</a:t>
            </a:r>
          </a:p>
          <a:p>
            <a:pPr lvl="1"/>
            <a:r>
              <a:rPr lang="nl-NL" dirty="0" smtClean="0"/>
              <a:t>(Gebieds- versus opstalontwikkeling/MJOP)</a:t>
            </a:r>
            <a:endParaRPr lang="nl-NL" dirty="0"/>
          </a:p>
        </p:txBody>
      </p:sp>
      <p:pic>
        <p:nvPicPr>
          <p:cNvPr id="4" name="Afbeelding 3"/>
          <p:cNvPicPr>
            <a:picLocks noChangeAspect="1"/>
          </p:cNvPicPr>
          <p:nvPr/>
        </p:nvPicPr>
        <p:blipFill>
          <a:blip r:embed="rId2"/>
          <a:stretch>
            <a:fillRect/>
          </a:stretch>
        </p:blipFill>
        <p:spPr>
          <a:xfrm>
            <a:off x="1078624" y="3161654"/>
            <a:ext cx="4612016" cy="3270143"/>
          </a:xfrm>
          <a:prstGeom prst="rect">
            <a:avLst/>
          </a:prstGeom>
        </p:spPr>
      </p:pic>
      <p:pic>
        <p:nvPicPr>
          <p:cNvPr id="5" name="Afbeelding 4"/>
          <p:cNvPicPr>
            <a:picLocks noChangeAspect="1"/>
          </p:cNvPicPr>
          <p:nvPr/>
        </p:nvPicPr>
        <p:blipFill>
          <a:blip r:embed="rId3"/>
          <a:stretch>
            <a:fillRect/>
          </a:stretch>
        </p:blipFill>
        <p:spPr>
          <a:xfrm>
            <a:off x="6848110" y="3161654"/>
            <a:ext cx="4612016" cy="3270143"/>
          </a:xfrm>
          <a:prstGeom prst="rect">
            <a:avLst/>
          </a:prstGeom>
        </p:spPr>
      </p:pic>
      <p:sp>
        <p:nvSpPr>
          <p:cNvPr id="6" name="Pijl-rechts 5"/>
          <p:cNvSpPr/>
          <p:nvPr/>
        </p:nvSpPr>
        <p:spPr>
          <a:xfrm>
            <a:off x="5813367" y="4001294"/>
            <a:ext cx="958735" cy="1950619"/>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54953174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a:stretch>
            <a:fillRect/>
          </a:stretch>
        </p:blipFill>
        <p:spPr>
          <a:xfrm>
            <a:off x="8444951" y="285750"/>
            <a:ext cx="3038475" cy="2809875"/>
          </a:xfrm>
          <a:prstGeom prst="rect">
            <a:avLst/>
          </a:prstGeom>
        </p:spPr>
      </p:pic>
      <p:sp>
        <p:nvSpPr>
          <p:cNvPr id="2" name="Titel 1"/>
          <p:cNvSpPr>
            <a:spLocks noGrp="1"/>
          </p:cNvSpPr>
          <p:nvPr>
            <p:ph type="title"/>
          </p:nvPr>
        </p:nvSpPr>
        <p:spPr/>
        <p:txBody>
          <a:bodyPr/>
          <a:lstStyle/>
          <a:p>
            <a:r>
              <a:rPr lang="nl-NL" dirty="0" smtClean="0"/>
              <a:t>Kans: Panorama Lokaal</a:t>
            </a:r>
            <a:endParaRPr lang="nl-NL" dirty="0"/>
          </a:p>
        </p:txBody>
      </p:sp>
      <p:sp>
        <p:nvSpPr>
          <p:cNvPr id="3" name="Tijdelijke aanduiding voor inhoud 2"/>
          <p:cNvSpPr>
            <a:spLocks noGrp="1"/>
          </p:cNvSpPr>
          <p:nvPr>
            <p:ph idx="1"/>
          </p:nvPr>
        </p:nvSpPr>
        <p:spPr>
          <a:xfrm>
            <a:off x="838200" y="2385348"/>
            <a:ext cx="10515600" cy="4351338"/>
          </a:xfrm>
        </p:spPr>
        <p:txBody>
          <a:bodyPr/>
          <a:lstStyle/>
          <a:p>
            <a:pPr marL="0" indent="0">
              <a:buNone/>
            </a:pPr>
            <a:r>
              <a:rPr lang="nl-NL" b="1" dirty="0"/>
              <a:t>S</a:t>
            </a:r>
            <a:r>
              <a:rPr lang="nl-NL" b="1" dirty="0" smtClean="0"/>
              <a:t>amenwerking</a:t>
            </a:r>
            <a:endParaRPr lang="nl-NL" b="1" dirty="0"/>
          </a:p>
          <a:p>
            <a:pPr marL="0" indent="0">
              <a:buNone/>
            </a:pPr>
            <a:r>
              <a:rPr lang="nl-NL" dirty="0"/>
              <a:t>De coalitie bestaat op dit moment uit woningcorporatie Pré Wonen, de wijkraad Molenwijk, de gemeente Haarlem en de stadsarchitect. In september wordt er een bijeenkomst georganiseerd om de vraagstelling te specificeren en andere partijen te betrekken. Uit te nodigen partijen zijn: de andere twee woningcorporaties, de overige wijkraden, grondeigenaren in het buitengebied, de actieve </a:t>
            </a:r>
            <a:r>
              <a:rPr lang="nl-NL" dirty="0" err="1"/>
              <a:t>Schalkwijkse</a:t>
            </a:r>
            <a:r>
              <a:rPr lang="nl-NL" dirty="0"/>
              <a:t> groengroepen, het ABC-centrum, projectontwikkelaars, het sociaal wijkteam, zorgpartijen, buurtbewoners, kerkgenootschappen en ondernemingsvereniging.</a:t>
            </a:r>
          </a:p>
        </p:txBody>
      </p:sp>
    </p:spTree>
    <p:extLst>
      <p:ext uri="{BB962C8B-B14F-4D97-AF65-F5344CB8AC3E}">
        <p14:creationId xmlns:p14="http://schemas.microsoft.com/office/powerpoint/2010/main" val="23397174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latin typeface="Avenir LT Std 55 Roman" panose="020B0703020203020204" pitchFamily="34" charset="0"/>
              </a:rPr>
              <a:t>TIPS/TOPS STAP 2</a:t>
            </a:r>
            <a:endParaRPr lang="nl-NL" dirty="0">
              <a:latin typeface="Avenir LT Std 55 Roman" panose="020B0703020203020204" pitchFamily="34" charset="0"/>
            </a:endParaRPr>
          </a:p>
        </p:txBody>
      </p:sp>
      <p:sp>
        <p:nvSpPr>
          <p:cNvPr id="3" name="Tijdelijke aanduiding voor inhoud 2"/>
          <p:cNvSpPr>
            <a:spLocks noGrp="1"/>
          </p:cNvSpPr>
          <p:nvPr>
            <p:ph idx="1"/>
          </p:nvPr>
        </p:nvSpPr>
        <p:spPr/>
        <p:txBody>
          <a:bodyPr/>
          <a:lstStyle/>
          <a:p>
            <a:endParaRPr lang="nl-NL"/>
          </a:p>
        </p:txBody>
      </p:sp>
    </p:spTree>
    <p:extLst>
      <p:ext uri="{BB962C8B-B14F-4D97-AF65-F5344CB8AC3E}">
        <p14:creationId xmlns:p14="http://schemas.microsoft.com/office/powerpoint/2010/main" val="403378710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p:cNvSpPr/>
          <p:nvPr/>
        </p:nvSpPr>
        <p:spPr>
          <a:xfrm>
            <a:off x="-94445" y="-30051"/>
            <a:ext cx="2592946" cy="7207876"/>
          </a:xfrm>
          <a:prstGeom prst="rect">
            <a:avLst/>
          </a:prstGeom>
          <a:solidFill>
            <a:srgbClr val="DCD9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Afbeelding 3"/>
          <p:cNvPicPr>
            <a:picLocks noChangeAspect="1"/>
          </p:cNvPicPr>
          <p:nvPr/>
        </p:nvPicPr>
        <p:blipFill>
          <a:blip r:embed="rId2"/>
          <a:stretch>
            <a:fillRect/>
          </a:stretch>
        </p:blipFill>
        <p:spPr>
          <a:xfrm>
            <a:off x="528033" y="338367"/>
            <a:ext cx="1270715" cy="6519633"/>
          </a:xfrm>
          <a:prstGeom prst="rect">
            <a:avLst/>
          </a:prstGeom>
        </p:spPr>
      </p:pic>
      <p:sp>
        <p:nvSpPr>
          <p:cNvPr id="2" name="Vrije vorm 1"/>
          <p:cNvSpPr/>
          <p:nvPr/>
        </p:nvSpPr>
        <p:spPr>
          <a:xfrm>
            <a:off x="376238" y="2111653"/>
            <a:ext cx="1547812" cy="2800350"/>
          </a:xfrm>
          <a:custGeom>
            <a:avLst/>
            <a:gdLst>
              <a:gd name="connsiteX0" fmla="*/ 76200 w 1547812"/>
              <a:gd name="connsiteY0" fmla="*/ 47625 h 4938713"/>
              <a:gd name="connsiteX1" fmla="*/ 790575 w 1547812"/>
              <a:gd name="connsiteY1" fmla="*/ 566738 h 4938713"/>
              <a:gd name="connsiteX2" fmla="*/ 1547812 w 1547812"/>
              <a:gd name="connsiteY2" fmla="*/ 0 h 4938713"/>
              <a:gd name="connsiteX3" fmla="*/ 1504950 w 1547812"/>
              <a:gd name="connsiteY3" fmla="*/ 4491038 h 4938713"/>
              <a:gd name="connsiteX4" fmla="*/ 738187 w 1547812"/>
              <a:gd name="connsiteY4" fmla="*/ 4938713 h 4938713"/>
              <a:gd name="connsiteX5" fmla="*/ 704850 w 1547812"/>
              <a:gd name="connsiteY5" fmla="*/ 4900613 h 4938713"/>
              <a:gd name="connsiteX6" fmla="*/ 0 w 1547812"/>
              <a:gd name="connsiteY6" fmla="*/ 4286250 h 4938713"/>
              <a:gd name="connsiteX7" fmla="*/ 76200 w 1547812"/>
              <a:gd name="connsiteY7" fmla="*/ 47625 h 4938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7812" h="4938713">
                <a:moveTo>
                  <a:pt x="76200" y="47625"/>
                </a:moveTo>
                <a:lnTo>
                  <a:pt x="790575" y="566738"/>
                </a:lnTo>
                <a:lnTo>
                  <a:pt x="1547812" y="0"/>
                </a:lnTo>
                <a:lnTo>
                  <a:pt x="1504950" y="4491038"/>
                </a:lnTo>
                <a:lnTo>
                  <a:pt x="738187" y="4938713"/>
                </a:lnTo>
                <a:lnTo>
                  <a:pt x="704850" y="4900613"/>
                </a:lnTo>
                <a:lnTo>
                  <a:pt x="0" y="4286250"/>
                </a:lnTo>
                <a:lnTo>
                  <a:pt x="76200" y="47625"/>
                </a:lnTo>
                <a:close/>
              </a:path>
            </a:pathLst>
          </a:custGeom>
          <a:solidFill>
            <a:srgbClr val="DCD9D0">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Vrije vorm 5"/>
          <p:cNvSpPr/>
          <p:nvPr/>
        </p:nvSpPr>
        <p:spPr>
          <a:xfrm>
            <a:off x="423864" y="268577"/>
            <a:ext cx="1471612" cy="2377604"/>
          </a:xfrm>
          <a:custGeom>
            <a:avLst/>
            <a:gdLst>
              <a:gd name="connsiteX0" fmla="*/ 76200 w 1547812"/>
              <a:gd name="connsiteY0" fmla="*/ 47625 h 4938713"/>
              <a:gd name="connsiteX1" fmla="*/ 790575 w 1547812"/>
              <a:gd name="connsiteY1" fmla="*/ 566738 h 4938713"/>
              <a:gd name="connsiteX2" fmla="*/ 1547812 w 1547812"/>
              <a:gd name="connsiteY2" fmla="*/ 0 h 4938713"/>
              <a:gd name="connsiteX3" fmla="*/ 1504950 w 1547812"/>
              <a:gd name="connsiteY3" fmla="*/ 4491038 h 4938713"/>
              <a:gd name="connsiteX4" fmla="*/ 738187 w 1547812"/>
              <a:gd name="connsiteY4" fmla="*/ 4938713 h 4938713"/>
              <a:gd name="connsiteX5" fmla="*/ 704850 w 1547812"/>
              <a:gd name="connsiteY5" fmla="*/ 4900613 h 4938713"/>
              <a:gd name="connsiteX6" fmla="*/ 0 w 1547812"/>
              <a:gd name="connsiteY6" fmla="*/ 4286250 h 4938713"/>
              <a:gd name="connsiteX7" fmla="*/ 76200 w 1547812"/>
              <a:gd name="connsiteY7" fmla="*/ 47625 h 4938713"/>
              <a:gd name="connsiteX0" fmla="*/ 76200 w 1547812"/>
              <a:gd name="connsiteY0" fmla="*/ 47625 h 5282020"/>
              <a:gd name="connsiteX1" fmla="*/ 790575 w 1547812"/>
              <a:gd name="connsiteY1" fmla="*/ 566738 h 5282020"/>
              <a:gd name="connsiteX2" fmla="*/ 1547812 w 1547812"/>
              <a:gd name="connsiteY2" fmla="*/ 0 h 5282020"/>
              <a:gd name="connsiteX3" fmla="*/ 1504950 w 1547812"/>
              <a:gd name="connsiteY3" fmla="*/ 4491038 h 5282020"/>
              <a:gd name="connsiteX4" fmla="*/ 738187 w 1547812"/>
              <a:gd name="connsiteY4" fmla="*/ 4938713 h 5282020"/>
              <a:gd name="connsiteX5" fmla="*/ 866775 w 1547812"/>
              <a:gd name="connsiteY5" fmla="*/ 5282020 h 5282020"/>
              <a:gd name="connsiteX6" fmla="*/ 0 w 1547812"/>
              <a:gd name="connsiteY6" fmla="*/ 4286250 h 5282020"/>
              <a:gd name="connsiteX7" fmla="*/ 76200 w 1547812"/>
              <a:gd name="connsiteY7" fmla="*/ 47625 h 5282020"/>
              <a:gd name="connsiteX0" fmla="*/ 76200 w 1547812"/>
              <a:gd name="connsiteY0" fmla="*/ 47625 h 5282020"/>
              <a:gd name="connsiteX1" fmla="*/ 790575 w 1547812"/>
              <a:gd name="connsiteY1" fmla="*/ 566738 h 5282020"/>
              <a:gd name="connsiteX2" fmla="*/ 1547812 w 1547812"/>
              <a:gd name="connsiteY2" fmla="*/ 0 h 5282020"/>
              <a:gd name="connsiteX3" fmla="*/ 1504950 w 1547812"/>
              <a:gd name="connsiteY3" fmla="*/ 4491038 h 5282020"/>
              <a:gd name="connsiteX4" fmla="*/ 928687 w 1547812"/>
              <a:gd name="connsiteY4" fmla="*/ 5144087 h 5282020"/>
              <a:gd name="connsiteX5" fmla="*/ 866775 w 1547812"/>
              <a:gd name="connsiteY5" fmla="*/ 5282020 h 5282020"/>
              <a:gd name="connsiteX6" fmla="*/ 0 w 1547812"/>
              <a:gd name="connsiteY6" fmla="*/ 4286250 h 5282020"/>
              <a:gd name="connsiteX7" fmla="*/ 76200 w 1547812"/>
              <a:gd name="connsiteY7" fmla="*/ 47625 h 5282020"/>
              <a:gd name="connsiteX0" fmla="*/ 76200 w 1571625"/>
              <a:gd name="connsiteY0" fmla="*/ 47625 h 5282020"/>
              <a:gd name="connsiteX1" fmla="*/ 790575 w 1571625"/>
              <a:gd name="connsiteY1" fmla="*/ 566738 h 5282020"/>
              <a:gd name="connsiteX2" fmla="*/ 1547812 w 1571625"/>
              <a:gd name="connsiteY2" fmla="*/ 0 h 5282020"/>
              <a:gd name="connsiteX3" fmla="*/ 1571625 w 1571625"/>
              <a:gd name="connsiteY3" fmla="*/ 4070514 h 5282020"/>
              <a:gd name="connsiteX4" fmla="*/ 928687 w 1571625"/>
              <a:gd name="connsiteY4" fmla="*/ 5144087 h 5282020"/>
              <a:gd name="connsiteX5" fmla="*/ 866775 w 1571625"/>
              <a:gd name="connsiteY5" fmla="*/ 5282020 h 5282020"/>
              <a:gd name="connsiteX6" fmla="*/ 0 w 1571625"/>
              <a:gd name="connsiteY6" fmla="*/ 4286250 h 5282020"/>
              <a:gd name="connsiteX7" fmla="*/ 76200 w 1571625"/>
              <a:gd name="connsiteY7" fmla="*/ 47625 h 5282020"/>
              <a:gd name="connsiteX0" fmla="*/ 0 w 1495425"/>
              <a:gd name="connsiteY0" fmla="*/ 47625 h 5282020"/>
              <a:gd name="connsiteX1" fmla="*/ 714375 w 1495425"/>
              <a:gd name="connsiteY1" fmla="*/ 566738 h 5282020"/>
              <a:gd name="connsiteX2" fmla="*/ 1471612 w 1495425"/>
              <a:gd name="connsiteY2" fmla="*/ 0 h 5282020"/>
              <a:gd name="connsiteX3" fmla="*/ 1495425 w 1495425"/>
              <a:gd name="connsiteY3" fmla="*/ 4070514 h 5282020"/>
              <a:gd name="connsiteX4" fmla="*/ 852487 w 1495425"/>
              <a:gd name="connsiteY4" fmla="*/ 5144087 h 5282020"/>
              <a:gd name="connsiteX5" fmla="*/ 790575 w 1495425"/>
              <a:gd name="connsiteY5" fmla="*/ 5282020 h 5282020"/>
              <a:gd name="connsiteX6" fmla="*/ 23813 w 1495425"/>
              <a:gd name="connsiteY6" fmla="*/ 4110216 h 5282020"/>
              <a:gd name="connsiteX7" fmla="*/ 0 w 1495425"/>
              <a:gd name="connsiteY7" fmla="*/ 47625 h 5282020"/>
              <a:gd name="connsiteX0" fmla="*/ 0 w 1495425"/>
              <a:gd name="connsiteY0" fmla="*/ 47625 h 5282020"/>
              <a:gd name="connsiteX1" fmla="*/ 714375 w 1495425"/>
              <a:gd name="connsiteY1" fmla="*/ 410264 h 5282020"/>
              <a:gd name="connsiteX2" fmla="*/ 1471612 w 1495425"/>
              <a:gd name="connsiteY2" fmla="*/ 0 h 5282020"/>
              <a:gd name="connsiteX3" fmla="*/ 1495425 w 1495425"/>
              <a:gd name="connsiteY3" fmla="*/ 4070514 h 5282020"/>
              <a:gd name="connsiteX4" fmla="*/ 852487 w 1495425"/>
              <a:gd name="connsiteY4" fmla="*/ 5144087 h 5282020"/>
              <a:gd name="connsiteX5" fmla="*/ 790575 w 1495425"/>
              <a:gd name="connsiteY5" fmla="*/ 5282020 h 5282020"/>
              <a:gd name="connsiteX6" fmla="*/ 23813 w 1495425"/>
              <a:gd name="connsiteY6" fmla="*/ 4110216 h 5282020"/>
              <a:gd name="connsiteX7" fmla="*/ 0 w 1495425"/>
              <a:gd name="connsiteY7" fmla="*/ 47625 h 5282020"/>
              <a:gd name="connsiteX0" fmla="*/ 28575 w 1471612"/>
              <a:gd name="connsiteY0" fmla="*/ 399693 h 5282020"/>
              <a:gd name="connsiteX1" fmla="*/ 690562 w 1471612"/>
              <a:gd name="connsiteY1" fmla="*/ 410264 h 5282020"/>
              <a:gd name="connsiteX2" fmla="*/ 1447799 w 1471612"/>
              <a:gd name="connsiteY2" fmla="*/ 0 h 5282020"/>
              <a:gd name="connsiteX3" fmla="*/ 1471612 w 1471612"/>
              <a:gd name="connsiteY3" fmla="*/ 4070514 h 5282020"/>
              <a:gd name="connsiteX4" fmla="*/ 828674 w 1471612"/>
              <a:gd name="connsiteY4" fmla="*/ 5144087 h 5282020"/>
              <a:gd name="connsiteX5" fmla="*/ 766762 w 1471612"/>
              <a:gd name="connsiteY5" fmla="*/ 5282020 h 5282020"/>
              <a:gd name="connsiteX6" fmla="*/ 0 w 1471612"/>
              <a:gd name="connsiteY6" fmla="*/ 4110216 h 5282020"/>
              <a:gd name="connsiteX7" fmla="*/ 28575 w 1471612"/>
              <a:gd name="connsiteY7" fmla="*/ 399693 h 5282020"/>
              <a:gd name="connsiteX0" fmla="*/ 28575 w 1471612"/>
              <a:gd name="connsiteY0" fmla="*/ 0 h 4882327"/>
              <a:gd name="connsiteX1" fmla="*/ 690562 w 1471612"/>
              <a:gd name="connsiteY1" fmla="*/ 10571 h 4882327"/>
              <a:gd name="connsiteX2" fmla="*/ 1452562 w 1471612"/>
              <a:gd name="connsiteY2" fmla="*/ 79510 h 4882327"/>
              <a:gd name="connsiteX3" fmla="*/ 1471612 w 1471612"/>
              <a:gd name="connsiteY3" fmla="*/ 3670821 h 4882327"/>
              <a:gd name="connsiteX4" fmla="*/ 828674 w 1471612"/>
              <a:gd name="connsiteY4" fmla="*/ 4744394 h 4882327"/>
              <a:gd name="connsiteX5" fmla="*/ 766762 w 1471612"/>
              <a:gd name="connsiteY5" fmla="*/ 4882327 h 4882327"/>
              <a:gd name="connsiteX6" fmla="*/ 0 w 1471612"/>
              <a:gd name="connsiteY6" fmla="*/ 3710523 h 4882327"/>
              <a:gd name="connsiteX7" fmla="*/ 28575 w 1471612"/>
              <a:gd name="connsiteY7" fmla="*/ 0 h 4882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71612" h="4882327">
                <a:moveTo>
                  <a:pt x="28575" y="0"/>
                </a:moveTo>
                <a:lnTo>
                  <a:pt x="690562" y="10571"/>
                </a:lnTo>
                <a:lnTo>
                  <a:pt x="1452562" y="79510"/>
                </a:lnTo>
                <a:lnTo>
                  <a:pt x="1471612" y="3670821"/>
                </a:lnTo>
                <a:lnTo>
                  <a:pt x="828674" y="4744394"/>
                </a:lnTo>
                <a:lnTo>
                  <a:pt x="766762" y="4882327"/>
                </a:lnTo>
                <a:lnTo>
                  <a:pt x="0" y="3710523"/>
                </a:lnTo>
                <a:lnTo>
                  <a:pt x="28575" y="0"/>
                </a:lnTo>
                <a:close/>
              </a:path>
            </a:pathLst>
          </a:custGeom>
          <a:solidFill>
            <a:srgbClr val="DCD9D0">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ijdelijke aanduiding voor tekst 2"/>
          <p:cNvSpPr txBox="1">
            <a:spLocks/>
          </p:cNvSpPr>
          <p:nvPr/>
        </p:nvSpPr>
        <p:spPr>
          <a:xfrm>
            <a:off x="2702242" y="348987"/>
            <a:ext cx="7502462" cy="500946"/>
          </a:xfrm>
          <a:prstGeom prst="rect">
            <a:avLst/>
          </a:prstGeom>
          <a:noFill/>
        </p:spPr>
        <p:txBody>
          <a:bodyPr vert="horz" lIns="0" tIns="0" rIns="0" bIns="0" rtlCol="0" anchor="b">
            <a:noAutofit/>
          </a:bodyPr>
          <a:lstStyle>
            <a:lvl1pPr marL="0" indent="0" algn="l" defTabSz="685800" rtl="0" eaLnBrk="1" latinLnBrk="0" hangingPunct="1">
              <a:lnSpc>
                <a:spcPct val="110000"/>
              </a:lnSpc>
              <a:spcBef>
                <a:spcPts val="0"/>
              </a:spcBef>
              <a:buClr>
                <a:schemeClr val="accent1"/>
              </a:buClr>
              <a:buFont typeface="Arial" panose="020B0604020202020204" pitchFamily="34" charset="0"/>
              <a:buNone/>
              <a:defRPr sz="1400" b="0" kern="1200">
                <a:solidFill>
                  <a:schemeClr val="tx1"/>
                </a:solidFill>
                <a:latin typeface="Avenir LT Std 55 Roman" panose="020B0703020203020204" pitchFamily="34" charset="0"/>
                <a:ea typeface="+mn-ea"/>
                <a:cs typeface="+mn-cs"/>
              </a:defRPr>
            </a:lvl1pPr>
            <a:lvl2pPr marL="342900" indent="0" algn="l" defTabSz="685800" rtl="0" eaLnBrk="1" latinLnBrk="0" hangingPunct="1">
              <a:lnSpc>
                <a:spcPct val="110000"/>
              </a:lnSpc>
              <a:spcBef>
                <a:spcPts val="0"/>
              </a:spcBef>
              <a:buFont typeface="Arial" panose="020B0604020202020204" pitchFamily="34" charset="0"/>
              <a:buNone/>
              <a:defRPr sz="1500" b="1" kern="1200">
                <a:solidFill>
                  <a:schemeClr val="tx1"/>
                </a:solidFill>
                <a:latin typeface="Avenir LT Std 35 Light" panose="020B0402020203020204" pitchFamily="34" charset="0"/>
                <a:ea typeface="+mn-ea"/>
                <a:cs typeface="+mn-cs"/>
              </a:defRPr>
            </a:lvl2pPr>
            <a:lvl3pPr marL="685800" indent="0" algn="l" defTabSz="685800" rtl="0" eaLnBrk="1" latinLnBrk="0" hangingPunct="1">
              <a:lnSpc>
                <a:spcPct val="110000"/>
              </a:lnSpc>
              <a:spcBef>
                <a:spcPts val="0"/>
              </a:spcBef>
              <a:buFont typeface="Arial" panose="020B0604020202020204" pitchFamily="34" charset="0"/>
              <a:buNone/>
              <a:defRPr sz="1350" b="1" kern="1200">
                <a:solidFill>
                  <a:schemeClr val="tx1"/>
                </a:solidFill>
                <a:latin typeface="Avenir LT Std 35 Light" panose="020B0402020203020204" pitchFamily="34" charset="0"/>
                <a:ea typeface="+mn-ea"/>
                <a:cs typeface="+mn-cs"/>
              </a:defRPr>
            </a:lvl3pPr>
            <a:lvl4pPr marL="1028700" indent="0" algn="l" defTabSz="685800" rtl="0" eaLnBrk="1" latinLnBrk="0" hangingPunct="1">
              <a:lnSpc>
                <a:spcPct val="110000"/>
              </a:lnSpc>
              <a:spcBef>
                <a:spcPts val="0"/>
              </a:spcBef>
              <a:buFont typeface="Arial" panose="020B0604020202020204" pitchFamily="34" charset="0"/>
              <a:buNone/>
              <a:defRPr sz="1200" b="1" kern="1200">
                <a:solidFill>
                  <a:schemeClr val="tx1"/>
                </a:solidFill>
                <a:latin typeface="Avenir LT Std 35 Light" panose="020B0402020203020204" pitchFamily="34" charset="0"/>
                <a:ea typeface="+mn-ea"/>
                <a:cs typeface="+mn-cs"/>
              </a:defRPr>
            </a:lvl4pPr>
            <a:lvl5pPr marL="1371600" indent="0" algn="l" defTabSz="685800" rtl="0" eaLnBrk="1" latinLnBrk="0" hangingPunct="1">
              <a:lnSpc>
                <a:spcPct val="110000"/>
              </a:lnSpc>
              <a:spcBef>
                <a:spcPts val="0"/>
              </a:spcBef>
              <a:buFont typeface="Arial" panose="020B0604020202020204" pitchFamily="34" charset="0"/>
              <a:buNone/>
              <a:defRPr sz="1200" b="1" kern="1200">
                <a:solidFill>
                  <a:schemeClr val="tx1"/>
                </a:solidFill>
                <a:latin typeface="Avenir LT Std 35 Light" panose="020B0402020203020204" pitchFamily="34" charset="0"/>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9pPr>
          </a:lstStyle>
          <a:p>
            <a:pPr marL="0" marR="0" lvl="0" indent="0" algn="l" defTabSz="685800" rtl="0" eaLnBrk="1" fontAlgn="auto" latinLnBrk="0" hangingPunct="1">
              <a:lnSpc>
                <a:spcPct val="110000"/>
              </a:lnSpc>
              <a:spcBef>
                <a:spcPts val="0"/>
              </a:spcBef>
              <a:spcAft>
                <a:spcPts val="0"/>
              </a:spcAft>
              <a:buClr>
                <a:srgbClr val="78BDDE"/>
              </a:buClr>
              <a:buSzTx/>
              <a:buFont typeface="Arial" panose="020B0604020202020204" pitchFamily="34" charset="0"/>
              <a:buNone/>
              <a:tabLst/>
              <a:defRPr/>
            </a:pPr>
            <a:r>
              <a:rPr kumimoji="0" lang="nl-NL" sz="2000" b="0" i="0" u="none" strike="noStrike" kern="1200" cap="none" spc="0" normalizeH="0" baseline="0" noProof="0" dirty="0">
                <a:ln>
                  <a:noFill/>
                </a:ln>
                <a:solidFill>
                  <a:sysClr val="windowText" lastClr="000000"/>
                </a:solidFill>
                <a:effectLst/>
                <a:uLnTx/>
                <a:uFillTx/>
                <a:latin typeface="Avenir LT Std 55 Roman" panose="020B0703020203020204" pitchFamily="34" charset="0"/>
                <a:ea typeface="+mn-ea"/>
                <a:cs typeface="+mn-cs"/>
              </a:rPr>
              <a:t>Stap</a:t>
            </a:r>
            <a:r>
              <a:rPr kumimoji="0" lang="nl-NL" sz="2000" b="0" i="0" u="none" strike="noStrike" kern="1200" cap="none" spc="0" normalizeH="0" noProof="0" dirty="0">
                <a:ln>
                  <a:noFill/>
                </a:ln>
                <a:solidFill>
                  <a:sysClr val="windowText" lastClr="000000"/>
                </a:solidFill>
                <a:effectLst/>
                <a:uLnTx/>
                <a:uFillTx/>
                <a:latin typeface="Avenir LT Std 55 Roman" panose="020B0703020203020204" pitchFamily="34" charset="0"/>
                <a:ea typeface="+mn-ea"/>
                <a:cs typeface="+mn-cs"/>
              </a:rPr>
              <a:t> 3: Maak het probleem onderdeel van de gezamenlijke aanpak</a:t>
            </a:r>
            <a:endParaRPr kumimoji="0" lang="nl-NL" sz="2000" b="0" i="0" u="none" strike="noStrike" kern="1200" cap="none" spc="0" normalizeH="0" baseline="0" noProof="0" dirty="0">
              <a:ln>
                <a:noFill/>
              </a:ln>
              <a:solidFill>
                <a:sysClr val="windowText" lastClr="000000"/>
              </a:solidFill>
              <a:effectLst/>
              <a:uLnTx/>
              <a:uFillTx/>
              <a:latin typeface="Avenir LT Std 55 Roman" panose="020B0703020203020204" pitchFamily="34" charset="0"/>
              <a:ea typeface="+mn-ea"/>
              <a:cs typeface="+mn-cs"/>
            </a:endParaRPr>
          </a:p>
        </p:txBody>
      </p:sp>
      <p:sp>
        <p:nvSpPr>
          <p:cNvPr id="3" name="Tekstvak 2">
            <a:extLst>
              <a:ext uri="{FF2B5EF4-FFF2-40B4-BE49-F238E27FC236}">
                <a16:creationId xmlns:a16="http://schemas.microsoft.com/office/drawing/2014/main" id="{C251F7D0-6F42-4AA4-B604-6CB8539D03A4}"/>
              </a:ext>
            </a:extLst>
          </p:cNvPr>
          <p:cNvSpPr txBox="1"/>
          <p:nvPr/>
        </p:nvSpPr>
        <p:spPr>
          <a:xfrm>
            <a:off x="3194304" y="1426464"/>
            <a:ext cx="7315200" cy="3416320"/>
          </a:xfrm>
          <a:prstGeom prst="rect">
            <a:avLst/>
          </a:prstGeom>
          <a:noFill/>
        </p:spPr>
        <p:txBody>
          <a:bodyPr wrap="square" rtlCol="0">
            <a:spAutoFit/>
          </a:bodyPr>
          <a:lstStyle/>
          <a:p>
            <a:r>
              <a:rPr lang="nl-NL" dirty="0">
                <a:latin typeface="Avenir LT Std 35 Light" panose="020B0402020203020204" pitchFamily="34" charset="0"/>
              </a:rPr>
              <a:t>Op het moment dat je in stap 2 samen in gesprek bent gegaan, heeft er focus op bepaalde thema’s plaatsgevonden.</a:t>
            </a:r>
          </a:p>
          <a:p>
            <a:endParaRPr lang="nl-NL" dirty="0">
              <a:latin typeface="Avenir LT Std 35 Light" panose="020B0402020203020204" pitchFamily="34" charset="0"/>
            </a:endParaRPr>
          </a:p>
          <a:p>
            <a:r>
              <a:rPr lang="nl-NL" dirty="0">
                <a:latin typeface="Avenir LT Std 35 Light" panose="020B0402020203020204" pitchFamily="34" charset="0"/>
              </a:rPr>
              <a:t>Wijkpartijen werken nu samen aan de wijk. Ieder vanuit zijn eigen rol.</a:t>
            </a:r>
          </a:p>
          <a:p>
            <a:r>
              <a:rPr lang="nl-NL" dirty="0">
                <a:latin typeface="Avenir LT Std 35 Light" panose="020B0402020203020204" pitchFamily="34" charset="0"/>
              </a:rPr>
              <a:t>De tafel zorgt voor regie op het aanpakken van problemen en (zeker zo belangrijk) het benutten van kansen vanuit ieders discipline en expertise.</a:t>
            </a:r>
          </a:p>
          <a:p>
            <a:endParaRPr lang="nl-NL" dirty="0">
              <a:latin typeface="Avenir LT Std 35 Light" panose="020B0402020203020204" pitchFamily="34" charset="0"/>
            </a:endParaRPr>
          </a:p>
          <a:p>
            <a:r>
              <a:rPr lang="nl-NL" dirty="0">
                <a:latin typeface="Avenir LT Std 35 Light" panose="020B0402020203020204" pitchFamily="34" charset="0"/>
              </a:rPr>
              <a:t>Tijdens de uitvoeren blijven we checken of we daadwerkelijk de (onderliggende) problemen oplossen.</a:t>
            </a:r>
          </a:p>
          <a:p>
            <a:endParaRPr lang="nl-NL" dirty="0">
              <a:latin typeface="Avenir LT Std 35 Light" panose="020B0402020203020204" pitchFamily="34" charset="0"/>
            </a:endParaRPr>
          </a:p>
          <a:p>
            <a:endParaRPr lang="nl-NL" dirty="0">
              <a:latin typeface="Avenir LT Std 35 Light" panose="020B0402020203020204" pitchFamily="34" charset="0"/>
            </a:endParaRPr>
          </a:p>
        </p:txBody>
      </p:sp>
    </p:spTree>
    <p:extLst>
      <p:ext uri="{BB962C8B-B14F-4D97-AF65-F5344CB8AC3E}">
        <p14:creationId xmlns:p14="http://schemas.microsoft.com/office/powerpoint/2010/main" val="5321648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600" dirty="0"/>
              <a:t>Tuindorp Vreewijk</a:t>
            </a:r>
          </a:p>
        </p:txBody>
      </p:sp>
      <p:pic>
        <p:nvPicPr>
          <p:cNvPr id="4" name="Tijdelijke aanduiding voor inhoud 3">
            <a:extLst>
              <a:ext uri="{FF2B5EF4-FFF2-40B4-BE49-F238E27FC236}">
                <a16:creationId xmlns:a16="http://schemas.microsoft.com/office/drawing/2014/main" id="{ABD796E4-8ABF-4506-9A17-9CAD882706D5}"/>
              </a:ext>
            </a:extLst>
          </p:cNvPr>
          <p:cNvPicPr>
            <a:picLocks noGrp="1" noChangeAspect="1"/>
          </p:cNvPicPr>
          <p:nvPr>
            <p:ph idx="1"/>
          </p:nvPr>
        </p:nvPicPr>
        <p:blipFill>
          <a:blip r:embed="rId2"/>
          <a:stretch>
            <a:fillRect/>
          </a:stretch>
        </p:blipFill>
        <p:spPr>
          <a:xfrm>
            <a:off x="4644946" y="996310"/>
            <a:ext cx="7071566" cy="5765869"/>
          </a:xfrm>
          <a:prstGeom prst="rect">
            <a:avLst/>
          </a:prstGeom>
        </p:spPr>
      </p:pic>
      <p:sp>
        <p:nvSpPr>
          <p:cNvPr id="5" name="Tekstvak 4">
            <a:extLst>
              <a:ext uri="{FF2B5EF4-FFF2-40B4-BE49-F238E27FC236}">
                <a16:creationId xmlns:a16="http://schemas.microsoft.com/office/drawing/2014/main" id="{0CF4913B-B2E5-443C-B184-24F7443FE08B}"/>
              </a:ext>
            </a:extLst>
          </p:cNvPr>
          <p:cNvSpPr txBox="1"/>
          <p:nvPr/>
        </p:nvSpPr>
        <p:spPr>
          <a:xfrm>
            <a:off x="573024" y="1690688"/>
            <a:ext cx="3560064" cy="3139321"/>
          </a:xfrm>
          <a:prstGeom prst="rect">
            <a:avLst/>
          </a:prstGeom>
          <a:noFill/>
        </p:spPr>
        <p:txBody>
          <a:bodyPr wrap="square" rtlCol="0">
            <a:spAutoFit/>
          </a:bodyPr>
          <a:lstStyle/>
          <a:p>
            <a:r>
              <a:rPr lang="nl-NL" dirty="0"/>
              <a:t>Bewoners nemen het initiatief om een atelier te houden.</a:t>
            </a:r>
          </a:p>
          <a:p>
            <a:endParaRPr lang="nl-NL" dirty="0"/>
          </a:p>
          <a:p>
            <a:endParaRPr lang="nl-NL" dirty="0"/>
          </a:p>
          <a:p>
            <a:r>
              <a:rPr lang="nl-NL" dirty="0"/>
              <a:t>Wijkpartijen haken aan en ondersteunen het idee van een wijkcooperatie.</a:t>
            </a:r>
          </a:p>
          <a:p>
            <a:endParaRPr lang="nl-NL" dirty="0"/>
          </a:p>
          <a:p>
            <a:r>
              <a:rPr lang="nl-NL" dirty="0"/>
              <a:t>Via de </a:t>
            </a:r>
            <a:r>
              <a:rPr lang="nl-NL" dirty="0" err="1"/>
              <a:t>wijkcoop</a:t>
            </a:r>
            <a:r>
              <a:rPr lang="nl-NL" dirty="0"/>
              <a:t> kunnen ook eenzaamheid en schooluitval verder opgepakt worden.</a:t>
            </a:r>
          </a:p>
        </p:txBody>
      </p:sp>
    </p:spTree>
    <p:extLst>
      <p:ext uri="{BB962C8B-B14F-4D97-AF65-F5344CB8AC3E}">
        <p14:creationId xmlns:p14="http://schemas.microsoft.com/office/powerpoint/2010/main" val="28255925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SCHALKWIJK</a:t>
            </a:r>
            <a:endParaRPr lang="nl-NL" dirty="0"/>
          </a:p>
        </p:txBody>
      </p:sp>
      <p:sp>
        <p:nvSpPr>
          <p:cNvPr id="3" name="Tijdelijke aanduiding voor inhoud 2"/>
          <p:cNvSpPr>
            <a:spLocks noGrp="1"/>
          </p:cNvSpPr>
          <p:nvPr>
            <p:ph idx="1"/>
          </p:nvPr>
        </p:nvSpPr>
        <p:spPr/>
        <p:txBody>
          <a:bodyPr>
            <a:normAutofit fontScale="77500" lnSpcReduction="20000"/>
          </a:bodyPr>
          <a:lstStyle/>
          <a:p>
            <a:pPr marL="0" indent="0">
              <a:buNone/>
            </a:pPr>
            <a:r>
              <a:rPr lang="nl-NL" dirty="0" err="1" smtClean="0"/>
              <a:t>Mbv</a:t>
            </a:r>
            <a:r>
              <a:rPr lang="nl-NL" dirty="0" smtClean="0"/>
              <a:t> Panorama Lokaal een </a:t>
            </a:r>
            <a:r>
              <a:rPr lang="nl-NL" dirty="0"/>
              <a:t>innovatieve kijk op de relatie tussen de ruimtelijke en sociaal-maatschappelijk </a:t>
            </a:r>
            <a:r>
              <a:rPr lang="nl-NL" dirty="0" smtClean="0"/>
              <a:t>opgaven:</a:t>
            </a:r>
          </a:p>
          <a:p>
            <a:r>
              <a:rPr lang="nl-NL" dirty="0" smtClean="0"/>
              <a:t>Wat </a:t>
            </a:r>
            <a:r>
              <a:rPr lang="nl-NL" dirty="0"/>
              <a:t>is er nodig om de wijk meer aan te sluiten bij de stad en het buitengebied? </a:t>
            </a:r>
            <a:endParaRPr lang="nl-NL" dirty="0" smtClean="0"/>
          </a:p>
          <a:p>
            <a:r>
              <a:rPr lang="nl-NL" dirty="0" smtClean="0"/>
              <a:t>Hoe </a:t>
            </a:r>
            <a:r>
              <a:rPr lang="nl-NL" dirty="0"/>
              <a:t>krijgen we een meer gemengde wijk met meer sociale kansen? </a:t>
            </a:r>
            <a:endParaRPr lang="nl-NL" dirty="0" smtClean="0"/>
          </a:p>
          <a:p>
            <a:r>
              <a:rPr lang="nl-NL" dirty="0" smtClean="0"/>
              <a:t>Hoe </a:t>
            </a:r>
            <a:r>
              <a:rPr lang="nl-NL" dirty="0"/>
              <a:t>kunnen we de openbare ruimte een grotere rol geven bij het tegengaan van eenzaamheid en het bevorderen van ontmoeting? </a:t>
            </a:r>
            <a:endParaRPr lang="nl-NL" dirty="0" smtClean="0"/>
          </a:p>
          <a:p>
            <a:r>
              <a:rPr lang="nl-NL" dirty="0" smtClean="0"/>
              <a:t>Hoe </a:t>
            </a:r>
            <a:r>
              <a:rPr lang="nl-NL" dirty="0"/>
              <a:t>zorgen we ervoor dat Schalkwijk in 2040 aardgasvrij is? </a:t>
            </a:r>
            <a:endParaRPr lang="nl-NL" dirty="0" smtClean="0"/>
          </a:p>
          <a:p>
            <a:r>
              <a:rPr lang="nl-NL" dirty="0" smtClean="0"/>
              <a:t>Welke </a:t>
            </a:r>
            <a:r>
              <a:rPr lang="nl-NL" dirty="0"/>
              <a:t>mobiliteitsconcepten kunnen zich aanpassen aan het veranderend autogebruik? </a:t>
            </a:r>
            <a:endParaRPr lang="nl-NL" dirty="0" smtClean="0"/>
          </a:p>
          <a:p>
            <a:r>
              <a:rPr lang="nl-NL" dirty="0" smtClean="0"/>
              <a:t>Hoe </a:t>
            </a:r>
            <a:r>
              <a:rPr lang="nl-NL" dirty="0"/>
              <a:t>kunnen we zorgen voor nieuwe arbeidsplaatsen die meer </a:t>
            </a:r>
            <a:r>
              <a:rPr lang="nl-NL" dirty="0" err="1"/>
              <a:t>Schalkwijkers</a:t>
            </a:r>
            <a:r>
              <a:rPr lang="nl-NL" dirty="0"/>
              <a:t> aan het werk helpen en ons helpen de woon-werkbalans meer in evenwicht te brengen? </a:t>
            </a:r>
            <a:endParaRPr lang="nl-NL" dirty="0" smtClean="0"/>
          </a:p>
          <a:p>
            <a:r>
              <a:rPr lang="nl-NL" dirty="0" smtClean="0"/>
              <a:t>En </a:t>
            </a:r>
            <a:r>
              <a:rPr lang="nl-NL" dirty="0"/>
              <a:t>heeft het buitengebied ook een rol als het gaat over klimaatadaptatie? </a:t>
            </a:r>
            <a:endParaRPr lang="nl-NL" dirty="0" smtClean="0"/>
          </a:p>
          <a:p>
            <a:endParaRPr lang="nl-NL" dirty="0" smtClean="0"/>
          </a:p>
          <a:p>
            <a:pPr>
              <a:buFont typeface="Wingdings" panose="05000000000000000000" pitchFamily="2" charset="2"/>
              <a:buChar char="Ø"/>
            </a:pPr>
            <a:r>
              <a:rPr lang="nl-NL" dirty="0" smtClean="0"/>
              <a:t>Kortom</a:t>
            </a:r>
            <a:r>
              <a:rPr lang="nl-NL" dirty="0"/>
              <a:t>: hoe maken we Schalkwijk tot een voorbeeld van een toekomstbestendige wijk?</a:t>
            </a:r>
          </a:p>
        </p:txBody>
      </p:sp>
    </p:spTree>
    <p:extLst>
      <p:ext uri="{BB962C8B-B14F-4D97-AF65-F5344CB8AC3E}">
        <p14:creationId xmlns:p14="http://schemas.microsoft.com/office/powerpoint/2010/main" val="232401290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latin typeface="Avenir LT Std 55 Roman" panose="020B0703020203020204" pitchFamily="34" charset="0"/>
              </a:rPr>
              <a:t>TIPS/TOPS STAP 3</a:t>
            </a:r>
            <a:endParaRPr lang="nl-NL" dirty="0">
              <a:latin typeface="Avenir LT Std 55 Roman" panose="020B0703020203020204" pitchFamily="34" charset="0"/>
            </a:endParaRPr>
          </a:p>
        </p:txBody>
      </p:sp>
      <p:sp>
        <p:nvSpPr>
          <p:cNvPr id="3" name="Tijdelijke aanduiding voor inhoud 2"/>
          <p:cNvSpPr>
            <a:spLocks noGrp="1"/>
          </p:cNvSpPr>
          <p:nvPr>
            <p:ph idx="1"/>
          </p:nvPr>
        </p:nvSpPr>
        <p:spPr/>
        <p:txBody>
          <a:bodyPr/>
          <a:lstStyle/>
          <a:p>
            <a:endParaRPr lang="nl-NL"/>
          </a:p>
        </p:txBody>
      </p:sp>
    </p:spTree>
    <p:extLst>
      <p:ext uri="{BB962C8B-B14F-4D97-AF65-F5344CB8AC3E}">
        <p14:creationId xmlns:p14="http://schemas.microsoft.com/office/powerpoint/2010/main" val="166075969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p:cNvSpPr/>
          <p:nvPr/>
        </p:nvSpPr>
        <p:spPr>
          <a:xfrm>
            <a:off x="-94445" y="-30051"/>
            <a:ext cx="2592946" cy="7207876"/>
          </a:xfrm>
          <a:prstGeom prst="rect">
            <a:avLst/>
          </a:prstGeom>
          <a:solidFill>
            <a:srgbClr val="DCD9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Afbeelding 3"/>
          <p:cNvPicPr>
            <a:picLocks noChangeAspect="1"/>
          </p:cNvPicPr>
          <p:nvPr/>
        </p:nvPicPr>
        <p:blipFill>
          <a:blip r:embed="rId2"/>
          <a:stretch>
            <a:fillRect/>
          </a:stretch>
        </p:blipFill>
        <p:spPr>
          <a:xfrm>
            <a:off x="528033" y="338367"/>
            <a:ext cx="1270715" cy="6519633"/>
          </a:xfrm>
          <a:prstGeom prst="rect">
            <a:avLst/>
          </a:prstGeom>
        </p:spPr>
      </p:pic>
      <p:sp>
        <p:nvSpPr>
          <p:cNvPr id="7" name="Tijdelijke aanduiding voor inhoud 1"/>
          <p:cNvSpPr txBox="1">
            <a:spLocks/>
          </p:cNvSpPr>
          <p:nvPr/>
        </p:nvSpPr>
        <p:spPr>
          <a:xfrm>
            <a:off x="5629051" y="3312743"/>
            <a:ext cx="9693500" cy="4822048"/>
          </a:xfrm>
          <a:prstGeom prst="rect">
            <a:avLst/>
          </a:prstGeom>
        </p:spPr>
        <p:txBody>
          <a:bodyPr vert="horz" wrap="square" lIns="91440" tIns="45720" rIns="91440" bIns="45720" numCol="1"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defTabSz="1219170">
              <a:spcAft>
                <a:spcPts val="800"/>
              </a:spcAft>
              <a:buClr>
                <a:srgbClr val="D8981F"/>
              </a:buClr>
              <a:buSzPct val="100000"/>
              <a:defRPr/>
            </a:pPr>
            <a:r>
              <a:rPr lang="nl-NL" sz="2000" dirty="0" smtClean="0">
                <a:ln w="0"/>
                <a:solidFill>
                  <a:prstClr val="black"/>
                </a:solidFill>
                <a:latin typeface="Avenir LT Std 35 Light" panose="020B0402020203020204" pitchFamily="34" charset="0"/>
              </a:rPr>
              <a:t>Inclusieve stad; drie stappen?</a:t>
            </a:r>
          </a:p>
          <a:p>
            <a:pPr marL="800100" lvl="1" indent="-342900" algn="l" defTabSz="1219170">
              <a:spcAft>
                <a:spcPts val="800"/>
              </a:spcAft>
              <a:buClr>
                <a:srgbClr val="D8981F"/>
              </a:buClr>
              <a:buSzPct val="100000"/>
              <a:buFont typeface="+mj-lt"/>
              <a:buAutoNum type="arabicPeriod"/>
              <a:defRPr/>
            </a:pPr>
            <a:r>
              <a:rPr lang="nl-NL" sz="1600" dirty="0" smtClean="0">
                <a:ln w="0"/>
                <a:solidFill>
                  <a:prstClr val="black"/>
                </a:solidFill>
                <a:latin typeface="Avenir LT Std 35 Light" panose="020B0402020203020204" pitchFamily="34" charset="0"/>
              </a:rPr>
              <a:t>Constateren</a:t>
            </a:r>
          </a:p>
          <a:p>
            <a:pPr marL="800100" lvl="1" indent="-342900" algn="l" defTabSz="1219170">
              <a:spcAft>
                <a:spcPts val="800"/>
              </a:spcAft>
              <a:buClr>
                <a:srgbClr val="D8981F"/>
              </a:buClr>
              <a:buSzPct val="100000"/>
              <a:buFont typeface="+mj-lt"/>
              <a:buAutoNum type="arabicPeriod"/>
              <a:defRPr/>
            </a:pPr>
            <a:r>
              <a:rPr lang="nl-NL" sz="1600" dirty="0" smtClean="0">
                <a:ln w="0"/>
                <a:solidFill>
                  <a:prstClr val="black"/>
                </a:solidFill>
                <a:latin typeface="Avenir LT Std 35 Light" panose="020B0402020203020204" pitchFamily="34" charset="0"/>
              </a:rPr>
              <a:t>Samen in gesprek </a:t>
            </a:r>
          </a:p>
          <a:p>
            <a:pPr marL="800100" lvl="1" indent="-342900" algn="l" defTabSz="1219170">
              <a:spcAft>
                <a:spcPts val="800"/>
              </a:spcAft>
              <a:buClr>
                <a:srgbClr val="D8981F"/>
              </a:buClr>
              <a:buSzPct val="100000"/>
              <a:buFont typeface="+mj-lt"/>
              <a:buAutoNum type="arabicPeriod"/>
              <a:defRPr/>
            </a:pPr>
            <a:r>
              <a:rPr lang="nl-NL" sz="1600" dirty="0" smtClean="0">
                <a:ln w="0"/>
                <a:solidFill>
                  <a:prstClr val="black"/>
                </a:solidFill>
                <a:latin typeface="Avenir LT Std 35 Light" panose="020B0402020203020204" pitchFamily="34" charset="0"/>
              </a:rPr>
              <a:t>Probleem onderdeel van aanpak </a:t>
            </a:r>
            <a:r>
              <a:rPr lang="nl-NL" sz="1600" dirty="0" smtClean="0">
                <a:ln w="0"/>
                <a:solidFill>
                  <a:prstClr val="black"/>
                </a:solidFill>
                <a:latin typeface="Avenir LT Std 35 Light" panose="020B0402020203020204" pitchFamily="34" charset="0"/>
              </a:rPr>
              <a:t>maken</a:t>
            </a:r>
            <a:endParaRPr lang="nl-NL" sz="1600" dirty="0" smtClean="0">
              <a:ln w="0"/>
              <a:solidFill>
                <a:prstClr val="black"/>
              </a:solidFill>
              <a:latin typeface="Avenir LT Std 35 Light" panose="020B0402020203020204" pitchFamily="34" charset="0"/>
            </a:endParaRPr>
          </a:p>
        </p:txBody>
      </p:sp>
      <p:sp>
        <p:nvSpPr>
          <p:cNvPr id="8" name="Tijdelijke aanduiding voor tekst 2"/>
          <p:cNvSpPr txBox="1">
            <a:spLocks/>
          </p:cNvSpPr>
          <p:nvPr/>
        </p:nvSpPr>
        <p:spPr>
          <a:xfrm>
            <a:off x="2498500" y="346534"/>
            <a:ext cx="9693500" cy="762469"/>
          </a:xfrm>
          <a:prstGeom prst="rect">
            <a:avLst/>
          </a:prstGeom>
        </p:spPr>
        <p:txBody>
          <a:bodyPr vert="horz" lIns="91440" tIns="45720" rIns="91440" bIns="45720" rtlCol="0" anchor="b">
            <a:normAutofit/>
          </a:bodyPr>
          <a:lstStyle>
            <a:lvl1pPr indent="0">
              <a:lnSpc>
                <a:spcPct val="90000"/>
              </a:lnSpc>
              <a:spcBef>
                <a:spcPts val="1000"/>
              </a:spcBef>
              <a:buFont typeface="Arial" panose="020B0604020202020204" pitchFamily="34" charset="0"/>
              <a:buNone/>
              <a:defRPr sz="1867" b="0">
                <a:latin typeface="Avenir LT Std 55 Roman" panose="020B0703020203020204" pitchFamily="34" charset="0"/>
              </a:defRPr>
            </a:lvl1pPr>
            <a:lvl2pPr marL="457189" indent="0">
              <a:lnSpc>
                <a:spcPct val="90000"/>
              </a:lnSpc>
              <a:spcBef>
                <a:spcPts val="500"/>
              </a:spcBef>
              <a:buFont typeface="Arial" panose="020B0604020202020204" pitchFamily="34" charset="0"/>
              <a:buNone/>
              <a:defRPr sz="2000" b="1"/>
            </a:lvl2pPr>
            <a:lvl3pPr marL="914377" indent="0">
              <a:lnSpc>
                <a:spcPct val="90000"/>
              </a:lnSpc>
              <a:spcBef>
                <a:spcPts val="500"/>
              </a:spcBef>
              <a:buFont typeface="Arial" panose="020B0604020202020204" pitchFamily="34" charset="0"/>
              <a:buNone/>
              <a:defRPr b="1"/>
            </a:lvl3pPr>
            <a:lvl4pPr marL="1371566" indent="0">
              <a:lnSpc>
                <a:spcPct val="90000"/>
              </a:lnSpc>
              <a:spcBef>
                <a:spcPts val="500"/>
              </a:spcBef>
              <a:buFont typeface="Arial" panose="020B0604020202020204" pitchFamily="34" charset="0"/>
              <a:buNone/>
              <a:defRPr sz="1600" b="1"/>
            </a:lvl4pPr>
            <a:lvl5pPr marL="1828754" indent="0">
              <a:lnSpc>
                <a:spcPct val="90000"/>
              </a:lnSpc>
              <a:spcBef>
                <a:spcPts val="500"/>
              </a:spcBef>
              <a:buFont typeface="Arial" panose="020B0604020202020204" pitchFamily="34" charset="0"/>
              <a:buNone/>
              <a:defRPr sz="1600" b="1"/>
            </a:lvl5pPr>
            <a:lvl6pPr marL="2285943" indent="0">
              <a:lnSpc>
                <a:spcPct val="90000"/>
              </a:lnSpc>
              <a:spcBef>
                <a:spcPts val="500"/>
              </a:spcBef>
              <a:buFont typeface="Arial" panose="020B0604020202020204" pitchFamily="34" charset="0"/>
              <a:buNone/>
              <a:defRPr sz="1600" b="1"/>
            </a:lvl6pPr>
            <a:lvl7pPr marL="2743131" indent="0">
              <a:lnSpc>
                <a:spcPct val="90000"/>
              </a:lnSpc>
              <a:spcBef>
                <a:spcPts val="500"/>
              </a:spcBef>
              <a:buFont typeface="Arial" panose="020B0604020202020204" pitchFamily="34" charset="0"/>
              <a:buNone/>
              <a:defRPr sz="1600" b="1"/>
            </a:lvl7pPr>
            <a:lvl8pPr marL="3200320" indent="0">
              <a:lnSpc>
                <a:spcPct val="90000"/>
              </a:lnSpc>
              <a:spcBef>
                <a:spcPts val="500"/>
              </a:spcBef>
              <a:buFont typeface="Arial" panose="020B0604020202020204" pitchFamily="34" charset="0"/>
              <a:buNone/>
              <a:defRPr sz="1600" b="1"/>
            </a:lvl8pPr>
            <a:lvl9pPr marL="3657509" indent="0">
              <a:lnSpc>
                <a:spcPct val="90000"/>
              </a:lnSpc>
              <a:spcBef>
                <a:spcPts val="500"/>
              </a:spcBef>
              <a:buFont typeface="Arial" panose="020B0604020202020204" pitchFamily="34" charset="0"/>
              <a:buNone/>
              <a:defRPr sz="1600" b="1"/>
            </a:lvl9pPr>
          </a:lstStyle>
          <a:p>
            <a:pPr algn="ctr"/>
            <a:r>
              <a:rPr lang="nl-NL" sz="2400" dirty="0" smtClean="0"/>
              <a:t>In gesprek</a:t>
            </a:r>
            <a:endParaRPr lang="nl-NL" sz="2400" dirty="0"/>
          </a:p>
        </p:txBody>
      </p:sp>
      <p:sp>
        <p:nvSpPr>
          <p:cNvPr id="6" name="Tijdelijke aanduiding voor inhoud 1"/>
          <p:cNvSpPr txBox="1">
            <a:spLocks/>
          </p:cNvSpPr>
          <p:nvPr/>
        </p:nvSpPr>
        <p:spPr>
          <a:xfrm>
            <a:off x="3472688" y="1485588"/>
            <a:ext cx="7745124" cy="4822048"/>
          </a:xfrm>
          <a:prstGeom prst="rect">
            <a:avLst/>
          </a:prstGeom>
        </p:spPr>
        <p:txBody>
          <a:bodyPr vert="horz" wrap="square" lIns="91440" tIns="45720" rIns="91440" bIns="45720" numCol="1"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1219170">
              <a:spcAft>
                <a:spcPts val="800"/>
              </a:spcAft>
              <a:buClr>
                <a:srgbClr val="D8981F"/>
              </a:buClr>
              <a:buSzPct val="100000"/>
              <a:defRPr/>
            </a:pPr>
            <a:r>
              <a:rPr lang="nl-NL" sz="2800" dirty="0">
                <a:latin typeface="Avenir LT Std 35 Light" panose="020B0402020203020204" pitchFamily="34" charset="0"/>
              </a:rPr>
              <a:t>In een inclusieve stad is er voor iedereen plek en kan iedereen, binnen zijn of haar capaciteiten meedoen in de stad</a:t>
            </a:r>
            <a:r>
              <a:rPr lang="nl-NL" sz="2800" dirty="0" smtClean="0">
                <a:latin typeface="Avenir LT Std 35 Light" panose="020B0402020203020204" pitchFamily="34" charset="0"/>
              </a:rPr>
              <a:t>.</a:t>
            </a:r>
            <a:endParaRPr lang="nl-NL" dirty="0">
              <a:ln w="0"/>
              <a:solidFill>
                <a:prstClr val="black"/>
              </a:solidFill>
              <a:latin typeface="Avenir LT Std 35 Light" panose="020B0402020203020204" pitchFamily="34" charset="0"/>
            </a:endParaRPr>
          </a:p>
        </p:txBody>
      </p:sp>
    </p:spTree>
    <p:extLst>
      <p:ext uri="{BB962C8B-B14F-4D97-AF65-F5344CB8AC3E}">
        <p14:creationId xmlns:p14="http://schemas.microsoft.com/office/powerpoint/2010/main" val="320108167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2"/>
          <p:cNvSpPr txBox="1">
            <a:spLocks/>
          </p:cNvSpPr>
          <p:nvPr/>
        </p:nvSpPr>
        <p:spPr>
          <a:xfrm>
            <a:off x="675640" y="465317"/>
            <a:ext cx="10678160" cy="511129"/>
          </a:xfrm>
          <a:prstGeom prst="rect">
            <a:avLst/>
          </a:prstGeom>
        </p:spPr>
        <p:txBody>
          <a:bodyPr vert="horz" lIns="91440" tIns="45720" rIns="91440" bIns="45720" rtlCol="0" anchor="b">
            <a:normAutofit/>
          </a:bodyPr>
          <a:lstStyle>
            <a:lvl1pPr indent="0">
              <a:lnSpc>
                <a:spcPct val="90000"/>
              </a:lnSpc>
              <a:spcBef>
                <a:spcPts val="1000"/>
              </a:spcBef>
              <a:buFont typeface="Arial" panose="020B0604020202020204" pitchFamily="34" charset="0"/>
              <a:buNone/>
              <a:defRPr sz="1867" b="0">
                <a:latin typeface="Avenir LT Std 55 Roman" panose="020B0703020203020204" pitchFamily="34" charset="0"/>
              </a:defRPr>
            </a:lvl1pPr>
            <a:lvl2pPr marL="457189" indent="0">
              <a:lnSpc>
                <a:spcPct val="90000"/>
              </a:lnSpc>
              <a:spcBef>
                <a:spcPts val="500"/>
              </a:spcBef>
              <a:buFont typeface="Arial" panose="020B0604020202020204" pitchFamily="34" charset="0"/>
              <a:buNone/>
              <a:defRPr sz="2000" b="1"/>
            </a:lvl2pPr>
            <a:lvl3pPr marL="914377" indent="0">
              <a:lnSpc>
                <a:spcPct val="90000"/>
              </a:lnSpc>
              <a:spcBef>
                <a:spcPts val="500"/>
              </a:spcBef>
              <a:buFont typeface="Arial" panose="020B0604020202020204" pitchFamily="34" charset="0"/>
              <a:buNone/>
              <a:defRPr b="1"/>
            </a:lvl3pPr>
            <a:lvl4pPr marL="1371566" indent="0">
              <a:lnSpc>
                <a:spcPct val="90000"/>
              </a:lnSpc>
              <a:spcBef>
                <a:spcPts val="500"/>
              </a:spcBef>
              <a:buFont typeface="Arial" panose="020B0604020202020204" pitchFamily="34" charset="0"/>
              <a:buNone/>
              <a:defRPr sz="1600" b="1"/>
            </a:lvl4pPr>
            <a:lvl5pPr marL="1828754" indent="0">
              <a:lnSpc>
                <a:spcPct val="90000"/>
              </a:lnSpc>
              <a:spcBef>
                <a:spcPts val="500"/>
              </a:spcBef>
              <a:buFont typeface="Arial" panose="020B0604020202020204" pitchFamily="34" charset="0"/>
              <a:buNone/>
              <a:defRPr sz="1600" b="1"/>
            </a:lvl5pPr>
            <a:lvl6pPr marL="2285943" indent="0">
              <a:lnSpc>
                <a:spcPct val="90000"/>
              </a:lnSpc>
              <a:spcBef>
                <a:spcPts val="500"/>
              </a:spcBef>
              <a:buFont typeface="Arial" panose="020B0604020202020204" pitchFamily="34" charset="0"/>
              <a:buNone/>
              <a:defRPr sz="1600" b="1"/>
            </a:lvl6pPr>
            <a:lvl7pPr marL="2743131" indent="0">
              <a:lnSpc>
                <a:spcPct val="90000"/>
              </a:lnSpc>
              <a:spcBef>
                <a:spcPts val="500"/>
              </a:spcBef>
              <a:buFont typeface="Arial" panose="020B0604020202020204" pitchFamily="34" charset="0"/>
              <a:buNone/>
              <a:defRPr sz="1600" b="1"/>
            </a:lvl7pPr>
            <a:lvl8pPr marL="3200320" indent="0">
              <a:lnSpc>
                <a:spcPct val="90000"/>
              </a:lnSpc>
              <a:spcBef>
                <a:spcPts val="500"/>
              </a:spcBef>
              <a:buFont typeface="Arial" panose="020B0604020202020204" pitchFamily="34" charset="0"/>
              <a:buNone/>
              <a:defRPr sz="1600" b="1"/>
            </a:lvl8pPr>
            <a:lvl9pPr marL="3657509" indent="0">
              <a:lnSpc>
                <a:spcPct val="90000"/>
              </a:lnSpc>
              <a:spcBef>
                <a:spcPts val="500"/>
              </a:spcBef>
              <a:buFont typeface="Arial" panose="020B0604020202020204" pitchFamily="34" charset="0"/>
              <a:buNone/>
              <a:defRPr sz="1600" b="1"/>
            </a:lvl9pPr>
          </a:lstStyle>
          <a:p>
            <a:r>
              <a:rPr lang="nl-NL" sz="2400" dirty="0" smtClean="0"/>
              <a:t>Wie zijn wij?</a:t>
            </a:r>
            <a:endParaRPr lang="nl-NL" sz="2400" dirty="0"/>
          </a:p>
        </p:txBody>
      </p:sp>
      <p:grpSp>
        <p:nvGrpSpPr>
          <p:cNvPr id="12" name="Groep 11"/>
          <p:cNvGrpSpPr/>
          <p:nvPr/>
        </p:nvGrpSpPr>
        <p:grpSpPr>
          <a:xfrm>
            <a:off x="-95250" y="5763582"/>
            <a:ext cx="5114925" cy="1212267"/>
            <a:chOff x="-95250" y="5587640"/>
            <a:chExt cx="6657975" cy="1577979"/>
          </a:xfrm>
        </p:grpSpPr>
        <p:grpSp>
          <p:nvGrpSpPr>
            <p:cNvPr id="8" name="Groep 7"/>
            <p:cNvGrpSpPr/>
            <p:nvPr/>
          </p:nvGrpSpPr>
          <p:grpSpPr>
            <a:xfrm>
              <a:off x="393701" y="5587640"/>
              <a:ext cx="6045199" cy="1577979"/>
              <a:chOff x="450851" y="5397140"/>
              <a:chExt cx="6540499" cy="1707267"/>
            </a:xfrm>
          </p:grpSpPr>
          <p:pic>
            <p:nvPicPr>
              <p:cNvPr id="9" name="Picture 2" descr="Afbeeldingsresultaat voor havenstede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8549" b="30362"/>
              <a:stretch/>
            </p:blipFill>
            <p:spPr bwMode="auto">
              <a:xfrm>
                <a:off x="450851" y="5794829"/>
                <a:ext cx="2838580" cy="77706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Afbeeldingsresultaat voor bpd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1898" y="5397140"/>
                <a:ext cx="3039452" cy="1707267"/>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Rechthoek 10"/>
            <p:cNvSpPr/>
            <p:nvPr/>
          </p:nvSpPr>
          <p:spPr>
            <a:xfrm>
              <a:off x="-95250" y="5955213"/>
              <a:ext cx="6657975" cy="1007562"/>
            </a:xfrm>
            <a:prstGeom prst="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nvGrpSpPr>
          <p:cNvPr id="2" name="Groep 1"/>
          <p:cNvGrpSpPr/>
          <p:nvPr/>
        </p:nvGrpSpPr>
        <p:grpSpPr>
          <a:xfrm>
            <a:off x="818969" y="2066925"/>
            <a:ext cx="10534831" cy="3072194"/>
            <a:chOff x="1157163" y="2483230"/>
            <a:chExt cx="8029435" cy="2341564"/>
          </a:xfrm>
        </p:grpSpPr>
        <p:grpSp>
          <p:nvGrpSpPr>
            <p:cNvPr id="13" name="Groep 12"/>
            <p:cNvGrpSpPr/>
            <p:nvPr/>
          </p:nvGrpSpPr>
          <p:grpSpPr>
            <a:xfrm>
              <a:off x="7215820" y="2483230"/>
              <a:ext cx="1970778" cy="2341564"/>
              <a:chOff x="3363945" y="1625599"/>
              <a:chExt cx="2215605" cy="2632453"/>
            </a:xfrm>
          </p:grpSpPr>
          <p:pic>
            <p:nvPicPr>
              <p:cNvPr id="14" name="Afbeelding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74498" y="1625599"/>
                <a:ext cx="1594501" cy="1594501"/>
              </a:xfrm>
              <a:prstGeom prst="ellipse">
                <a:avLst/>
              </a:prstGeom>
            </p:spPr>
          </p:pic>
          <p:sp>
            <p:nvSpPr>
              <p:cNvPr id="15" name="Title 1"/>
              <p:cNvSpPr txBox="1">
                <a:spLocks/>
              </p:cNvSpPr>
              <p:nvPr/>
            </p:nvSpPr>
            <p:spPr>
              <a:xfrm>
                <a:off x="3363945" y="3355908"/>
                <a:ext cx="2215605" cy="902144"/>
              </a:xfrm>
              <a:prstGeom prst="rect">
                <a:avLst/>
              </a:prstGeom>
            </p:spPr>
            <p:txBody>
              <a:bodyPr/>
              <a:lstStyle>
                <a:lvl1pPr algn="ctr" defTabSz="914400" rtl="0" eaLnBrk="1" latinLnBrk="0" hangingPunct="1">
                  <a:lnSpc>
                    <a:spcPct val="90000"/>
                  </a:lnSpc>
                  <a:spcBef>
                    <a:spcPct val="0"/>
                  </a:spcBef>
                  <a:buNone/>
                  <a:defRPr sz="4000" b="1" i="0" kern="1200">
                    <a:solidFill>
                      <a:schemeClr val="tx1"/>
                    </a:solidFill>
                    <a:latin typeface="Source Sans Pro Black" charset="0"/>
                    <a:ea typeface="Source Sans Pro Black" charset="0"/>
                    <a:cs typeface="Source Sans Pro Black" charset="0"/>
                  </a:defRPr>
                </a:lvl1pPr>
              </a:lstStyle>
              <a:p>
                <a:pPr>
                  <a:lnSpc>
                    <a:spcPct val="150000"/>
                  </a:lnSpc>
                </a:pPr>
                <a:r>
                  <a:rPr lang="en-US" sz="1800" dirty="0" smtClean="0">
                    <a:solidFill>
                      <a:srgbClr val="D29500"/>
                    </a:solidFill>
                    <a:latin typeface="Avenir LT Std 55 Roman" panose="020B0703020203020204" pitchFamily="34" charset="0"/>
                  </a:rPr>
                  <a:t>Niraj Sewraj</a:t>
                </a:r>
                <a:endParaRPr lang="en-US" sz="1800" dirty="0">
                  <a:solidFill>
                    <a:srgbClr val="D29500"/>
                  </a:solidFill>
                  <a:latin typeface="Avenir LT Std 55 Roman" panose="020B0703020203020204" pitchFamily="34" charset="0"/>
                </a:endParaRPr>
              </a:p>
              <a:p>
                <a:pPr>
                  <a:lnSpc>
                    <a:spcPct val="150000"/>
                  </a:lnSpc>
                </a:pPr>
                <a:r>
                  <a:rPr lang="en-US" sz="1600" b="0" dirty="0" err="1" smtClean="0">
                    <a:latin typeface="Avenir LT Std 35 Light" panose="020B0402020203020204" pitchFamily="34" charset="0"/>
                  </a:rPr>
                  <a:t>stadsontwikkelaar</a:t>
                </a:r>
                <a:endParaRPr lang="en-US" sz="1600" b="0" dirty="0">
                  <a:latin typeface="Avenir LT Std 35 Light" panose="020B0402020203020204" pitchFamily="34" charset="0"/>
                </a:endParaRPr>
              </a:p>
            </p:txBody>
          </p:sp>
        </p:grpSp>
        <p:grpSp>
          <p:nvGrpSpPr>
            <p:cNvPr id="16" name="Groep 15"/>
            <p:cNvGrpSpPr/>
            <p:nvPr/>
          </p:nvGrpSpPr>
          <p:grpSpPr>
            <a:xfrm>
              <a:off x="4902142" y="2486730"/>
              <a:ext cx="1970778" cy="2338064"/>
              <a:chOff x="523680" y="1625599"/>
              <a:chExt cx="2215605" cy="2628518"/>
            </a:xfrm>
          </p:grpSpPr>
          <p:pic>
            <p:nvPicPr>
              <p:cNvPr id="17" name="Picture 2" descr="Coen-Martijn Hoflan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199" y="1625599"/>
                <a:ext cx="1586569" cy="1586570"/>
              </a:xfrm>
              <a:prstGeom prst="ellipse">
                <a:avLst/>
              </a:prstGeom>
              <a:noFill/>
              <a:extLst>
                <a:ext uri="{909E8E84-426E-40DD-AFC4-6F175D3DCCD1}">
                  <a14:hiddenFill xmlns:a14="http://schemas.microsoft.com/office/drawing/2010/main">
                    <a:solidFill>
                      <a:srgbClr val="FFFFFF"/>
                    </a:solidFill>
                  </a14:hiddenFill>
                </a:ext>
              </a:extLst>
            </p:spPr>
          </p:pic>
          <p:sp>
            <p:nvSpPr>
              <p:cNvPr id="18" name="Title 1"/>
              <p:cNvSpPr txBox="1">
                <a:spLocks/>
              </p:cNvSpPr>
              <p:nvPr/>
            </p:nvSpPr>
            <p:spPr>
              <a:xfrm>
                <a:off x="523680" y="3351973"/>
                <a:ext cx="2215605" cy="902144"/>
              </a:xfrm>
              <a:prstGeom prst="rect">
                <a:avLst/>
              </a:prstGeom>
            </p:spPr>
            <p:txBody>
              <a:bodyPr/>
              <a:lstStyle>
                <a:lvl1pPr algn="ctr" defTabSz="914400" rtl="0" eaLnBrk="1" latinLnBrk="0" hangingPunct="1">
                  <a:lnSpc>
                    <a:spcPct val="90000"/>
                  </a:lnSpc>
                  <a:spcBef>
                    <a:spcPct val="0"/>
                  </a:spcBef>
                  <a:buNone/>
                  <a:defRPr sz="4000" b="1" i="0" kern="1200">
                    <a:solidFill>
                      <a:schemeClr val="tx1"/>
                    </a:solidFill>
                    <a:latin typeface="Source Sans Pro Black" charset="0"/>
                    <a:ea typeface="Source Sans Pro Black" charset="0"/>
                    <a:cs typeface="Source Sans Pro Black" charset="0"/>
                  </a:defRPr>
                </a:lvl1pPr>
              </a:lstStyle>
              <a:p>
                <a:pPr>
                  <a:lnSpc>
                    <a:spcPct val="150000"/>
                  </a:lnSpc>
                </a:pPr>
                <a:r>
                  <a:rPr lang="en-US" sz="1800" dirty="0" smtClean="0">
                    <a:solidFill>
                      <a:srgbClr val="D29500"/>
                    </a:solidFill>
                    <a:latin typeface="Avenir LT Std 55 Roman" panose="020B0703020203020204" pitchFamily="34" charset="0"/>
                  </a:rPr>
                  <a:t>Coen Hofland</a:t>
                </a:r>
                <a:endParaRPr lang="en-US" sz="1800" dirty="0">
                  <a:solidFill>
                    <a:srgbClr val="D29500"/>
                  </a:solidFill>
                  <a:latin typeface="Avenir LT Std 55 Roman" panose="020B0703020203020204" pitchFamily="34" charset="0"/>
                </a:endParaRPr>
              </a:p>
              <a:p>
                <a:pPr>
                  <a:lnSpc>
                    <a:spcPct val="150000"/>
                  </a:lnSpc>
                </a:pPr>
                <a:r>
                  <a:rPr lang="en-US" sz="1600" b="0" dirty="0" err="1" smtClean="0">
                    <a:latin typeface="Avenir LT Std 35 Light" panose="020B0402020203020204" pitchFamily="34" charset="0"/>
                  </a:rPr>
                  <a:t>stadsontwikkelaar</a:t>
                </a:r>
                <a:endParaRPr lang="en-US" sz="1600" b="0" dirty="0">
                  <a:latin typeface="Avenir LT Std 35 Light" panose="020B0402020203020204" pitchFamily="34" charset="0"/>
                </a:endParaRPr>
              </a:p>
            </p:txBody>
          </p:sp>
        </p:grpSp>
        <p:pic>
          <p:nvPicPr>
            <p:cNvPr id="19" name="Afbeelding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57163" y="2879642"/>
              <a:ext cx="4320549" cy="1080518"/>
            </a:xfrm>
            <a:prstGeom prst="rect">
              <a:avLst/>
            </a:prstGeom>
          </p:spPr>
        </p:pic>
      </p:grpSp>
    </p:spTree>
    <p:extLst>
      <p:ext uri="{BB962C8B-B14F-4D97-AF65-F5344CB8AC3E}">
        <p14:creationId xmlns:p14="http://schemas.microsoft.com/office/powerpoint/2010/main" val="38908591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2"/>
          <p:cNvSpPr txBox="1">
            <a:spLocks/>
          </p:cNvSpPr>
          <p:nvPr/>
        </p:nvSpPr>
        <p:spPr>
          <a:xfrm>
            <a:off x="675640" y="465317"/>
            <a:ext cx="10678160" cy="511129"/>
          </a:xfrm>
          <a:prstGeom prst="rect">
            <a:avLst/>
          </a:prstGeom>
        </p:spPr>
        <p:txBody>
          <a:bodyPr vert="horz" lIns="91440" tIns="45720" rIns="91440" bIns="45720" rtlCol="0" anchor="b">
            <a:normAutofit/>
          </a:bodyPr>
          <a:lstStyle>
            <a:lvl1pPr indent="0">
              <a:lnSpc>
                <a:spcPct val="90000"/>
              </a:lnSpc>
              <a:spcBef>
                <a:spcPts val="1000"/>
              </a:spcBef>
              <a:buFont typeface="Arial" panose="020B0604020202020204" pitchFamily="34" charset="0"/>
              <a:buNone/>
              <a:defRPr sz="1867" b="0">
                <a:latin typeface="Avenir LT Std 55 Roman" panose="020B0703020203020204" pitchFamily="34" charset="0"/>
              </a:defRPr>
            </a:lvl1pPr>
            <a:lvl2pPr marL="457189" indent="0">
              <a:lnSpc>
                <a:spcPct val="90000"/>
              </a:lnSpc>
              <a:spcBef>
                <a:spcPts val="500"/>
              </a:spcBef>
              <a:buFont typeface="Arial" panose="020B0604020202020204" pitchFamily="34" charset="0"/>
              <a:buNone/>
              <a:defRPr sz="2000" b="1"/>
            </a:lvl2pPr>
            <a:lvl3pPr marL="914377" indent="0">
              <a:lnSpc>
                <a:spcPct val="90000"/>
              </a:lnSpc>
              <a:spcBef>
                <a:spcPts val="500"/>
              </a:spcBef>
              <a:buFont typeface="Arial" panose="020B0604020202020204" pitchFamily="34" charset="0"/>
              <a:buNone/>
              <a:defRPr b="1"/>
            </a:lvl3pPr>
            <a:lvl4pPr marL="1371566" indent="0">
              <a:lnSpc>
                <a:spcPct val="90000"/>
              </a:lnSpc>
              <a:spcBef>
                <a:spcPts val="500"/>
              </a:spcBef>
              <a:buFont typeface="Arial" panose="020B0604020202020204" pitchFamily="34" charset="0"/>
              <a:buNone/>
              <a:defRPr sz="1600" b="1"/>
            </a:lvl4pPr>
            <a:lvl5pPr marL="1828754" indent="0">
              <a:lnSpc>
                <a:spcPct val="90000"/>
              </a:lnSpc>
              <a:spcBef>
                <a:spcPts val="500"/>
              </a:spcBef>
              <a:buFont typeface="Arial" panose="020B0604020202020204" pitchFamily="34" charset="0"/>
              <a:buNone/>
              <a:defRPr sz="1600" b="1"/>
            </a:lvl5pPr>
            <a:lvl6pPr marL="2285943" indent="0">
              <a:lnSpc>
                <a:spcPct val="90000"/>
              </a:lnSpc>
              <a:spcBef>
                <a:spcPts val="500"/>
              </a:spcBef>
              <a:buFont typeface="Arial" panose="020B0604020202020204" pitchFamily="34" charset="0"/>
              <a:buNone/>
              <a:defRPr sz="1600" b="1"/>
            </a:lvl6pPr>
            <a:lvl7pPr marL="2743131" indent="0">
              <a:lnSpc>
                <a:spcPct val="90000"/>
              </a:lnSpc>
              <a:spcBef>
                <a:spcPts val="500"/>
              </a:spcBef>
              <a:buFont typeface="Arial" panose="020B0604020202020204" pitchFamily="34" charset="0"/>
              <a:buNone/>
              <a:defRPr sz="1600" b="1"/>
            </a:lvl7pPr>
            <a:lvl8pPr marL="3200320" indent="0">
              <a:lnSpc>
                <a:spcPct val="90000"/>
              </a:lnSpc>
              <a:spcBef>
                <a:spcPts val="500"/>
              </a:spcBef>
              <a:buFont typeface="Arial" panose="020B0604020202020204" pitchFamily="34" charset="0"/>
              <a:buNone/>
              <a:defRPr sz="1600" b="1"/>
            </a:lvl8pPr>
            <a:lvl9pPr marL="3657509" indent="0">
              <a:lnSpc>
                <a:spcPct val="90000"/>
              </a:lnSpc>
              <a:spcBef>
                <a:spcPts val="500"/>
              </a:spcBef>
              <a:buFont typeface="Arial" panose="020B0604020202020204" pitchFamily="34" charset="0"/>
              <a:buNone/>
              <a:defRPr sz="1600" b="1"/>
            </a:lvl9pPr>
          </a:lstStyle>
          <a:p>
            <a:r>
              <a:rPr lang="nl-NL" sz="2400" dirty="0" smtClean="0"/>
              <a:t>Kijken en handelen op verschillende schaalniveaus</a:t>
            </a:r>
            <a:endParaRPr lang="nl-NL" sz="2400" dirty="0"/>
          </a:p>
        </p:txBody>
      </p:sp>
      <p:grpSp>
        <p:nvGrpSpPr>
          <p:cNvPr id="12" name="Groep 11"/>
          <p:cNvGrpSpPr/>
          <p:nvPr/>
        </p:nvGrpSpPr>
        <p:grpSpPr>
          <a:xfrm>
            <a:off x="-95250" y="5763582"/>
            <a:ext cx="5114925" cy="1212267"/>
            <a:chOff x="-95250" y="5587640"/>
            <a:chExt cx="6657975" cy="1577979"/>
          </a:xfrm>
        </p:grpSpPr>
        <p:grpSp>
          <p:nvGrpSpPr>
            <p:cNvPr id="8" name="Groep 7"/>
            <p:cNvGrpSpPr/>
            <p:nvPr/>
          </p:nvGrpSpPr>
          <p:grpSpPr>
            <a:xfrm>
              <a:off x="393701" y="5587640"/>
              <a:ext cx="6045199" cy="1577979"/>
              <a:chOff x="450851" y="5397140"/>
              <a:chExt cx="6540499" cy="1707267"/>
            </a:xfrm>
          </p:grpSpPr>
          <p:pic>
            <p:nvPicPr>
              <p:cNvPr id="9" name="Picture 2" descr="Afbeeldingsresultaat voor havenstede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8549" b="30362"/>
              <a:stretch/>
            </p:blipFill>
            <p:spPr bwMode="auto">
              <a:xfrm>
                <a:off x="450851" y="5794829"/>
                <a:ext cx="2838580" cy="77706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Afbeeldingsresultaat voor bpd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1898" y="5397140"/>
                <a:ext cx="3039452" cy="1707267"/>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Rechthoek 10"/>
            <p:cNvSpPr/>
            <p:nvPr/>
          </p:nvSpPr>
          <p:spPr>
            <a:xfrm>
              <a:off x="-95250" y="5955213"/>
              <a:ext cx="6657975" cy="1007562"/>
            </a:xfrm>
            <a:prstGeom prst="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nvGrpSpPr>
          <p:cNvPr id="20" name="Groep 19"/>
          <p:cNvGrpSpPr/>
          <p:nvPr/>
        </p:nvGrpSpPr>
        <p:grpSpPr>
          <a:xfrm>
            <a:off x="675640" y="2276475"/>
            <a:ext cx="10569318" cy="2705795"/>
            <a:chOff x="506730" y="1605506"/>
            <a:chExt cx="8368052" cy="2142261"/>
          </a:xfrm>
        </p:grpSpPr>
        <p:grpSp>
          <p:nvGrpSpPr>
            <p:cNvPr id="21" name="Groep 20"/>
            <p:cNvGrpSpPr/>
            <p:nvPr/>
          </p:nvGrpSpPr>
          <p:grpSpPr>
            <a:xfrm>
              <a:off x="506730" y="1605506"/>
              <a:ext cx="8295197" cy="2142261"/>
              <a:chOff x="643324" y="1605506"/>
              <a:chExt cx="8295197" cy="2142261"/>
            </a:xfrm>
          </p:grpSpPr>
          <p:sp>
            <p:nvSpPr>
              <p:cNvPr id="23" name="Rechthoek 22"/>
              <p:cNvSpPr/>
              <p:nvPr/>
            </p:nvSpPr>
            <p:spPr>
              <a:xfrm>
                <a:off x="6062936" y="3501546"/>
                <a:ext cx="1233535" cy="246221"/>
              </a:xfrm>
              <a:prstGeom prst="rect">
                <a:avLst/>
              </a:prstGeom>
            </p:spPr>
            <p:txBody>
              <a:bodyPr wrap="square">
                <a:spAutoFit/>
              </a:bodyPr>
              <a:lstStyle/>
              <a:p>
                <a:pPr algn="ctr" defTabSz="685800"/>
                <a:r>
                  <a:rPr lang="nl-NL" sz="900" dirty="0">
                    <a:solidFill>
                      <a:prstClr val="white"/>
                    </a:solidFill>
                    <a:latin typeface="Segoe UI Semibold" panose="020B0702040204020203" pitchFamily="34" charset="0"/>
                    <a:cs typeface="Segoe UI Semibold" panose="020B0702040204020203" pitchFamily="34" charset="0"/>
                  </a:rPr>
                  <a:t>SERVICES</a:t>
                </a:r>
              </a:p>
            </p:txBody>
          </p:sp>
          <p:sp>
            <p:nvSpPr>
              <p:cNvPr id="24" name="Title 1"/>
              <p:cNvSpPr txBox="1">
                <a:spLocks/>
              </p:cNvSpPr>
              <p:nvPr/>
            </p:nvSpPr>
            <p:spPr>
              <a:xfrm>
                <a:off x="778769" y="3584396"/>
                <a:ext cx="1438275" cy="151502"/>
              </a:xfrm>
              <a:prstGeom prst="rect">
                <a:avLst/>
              </a:prstGeom>
            </p:spPr>
            <p:txBody>
              <a:bodyPr/>
              <a:lstStyle>
                <a:lvl1pPr algn="ctr" defTabSz="914400" rtl="0" eaLnBrk="1" latinLnBrk="0" hangingPunct="1">
                  <a:lnSpc>
                    <a:spcPct val="90000"/>
                  </a:lnSpc>
                  <a:spcBef>
                    <a:spcPct val="0"/>
                  </a:spcBef>
                  <a:buNone/>
                  <a:defRPr sz="4000" b="1" i="0" kern="1200">
                    <a:solidFill>
                      <a:schemeClr val="tx1"/>
                    </a:solidFill>
                    <a:latin typeface="Source Sans Pro Black" charset="0"/>
                    <a:ea typeface="Source Sans Pro Black" charset="0"/>
                    <a:cs typeface="Source Sans Pro Black" charset="0"/>
                  </a:defRPr>
                </a:lvl1pPr>
              </a:lstStyle>
              <a:p>
                <a:pPr>
                  <a:defRPr/>
                </a:pPr>
                <a:r>
                  <a:rPr lang="nl-NL" sz="1100" dirty="0" smtClean="0">
                    <a:solidFill>
                      <a:prstClr val="black"/>
                    </a:solidFill>
                    <a:latin typeface="Avenir LT Std 55 Roman" panose="020B0703020203020204" pitchFamily="34" charset="0"/>
                  </a:rPr>
                  <a:t>1. BEWONERS</a:t>
                </a:r>
                <a:endParaRPr lang="en-US" sz="1100" dirty="0">
                  <a:solidFill>
                    <a:prstClr val="black"/>
                  </a:solidFill>
                  <a:latin typeface="Avenir LT Std 55 Roman" panose="020B0703020203020204" pitchFamily="34" charset="0"/>
                </a:endParaRPr>
              </a:p>
            </p:txBody>
          </p:sp>
          <p:sp>
            <p:nvSpPr>
              <p:cNvPr id="25" name="Title 1"/>
              <p:cNvSpPr txBox="1">
                <a:spLocks/>
              </p:cNvSpPr>
              <p:nvPr/>
            </p:nvSpPr>
            <p:spPr>
              <a:xfrm>
                <a:off x="2982611" y="3584396"/>
                <a:ext cx="1438275" cy="151502"/>
              </a:xfrm>
              <a:prstGeom prst="rect">
                <a:avLst/>
              </a:prstGeom>
            </p:spPr>
            <p:txBody>
              <a:bodyPr/>
              <a:lstStyle>
                <a:lvl1pPr algn="ctr" defTabSz="914400" rtl="0" eaLnBrk="1" latinLnBrk="0" hangingPunct="1">
                  <a:lnSpc>
                    <a:spcPct val="90000"/>
                  </a:lnSpc>
                  <a:spcBef>
                    <a:spcPct val="0"/>
                  </a:spcBef>
                  <a:buNone/>
                  <a:defRPr sz="4000" b="1" i="0" kern="1200">
                    <a:solidFill>
                      <a:schemeClr val="tx1"/>
                    </a:solidFill>
                    <a:latin typeface="Source Sans Pro Black" charset="0"/>
                    <a:ea typeface="Source Sans Pro Black" charset="0"/>
                    <a:cs typeface="Source Sans Pro Black" charset="0"/>
                  </a:defRPr>
                </a:lvl1pPr>
              </a:lstStyle>
              <a:p>
                <a:pPr>
                  <a:defRPr/>
                </a:pPr>
                <a:r>
                  <a:rPr lang="nl-NL" sz="1100" dirty="0" smtClean="0">
                    <a:solidFill>
                      <a:prstClr val="black"/>
                    </a:solidFill>
                    <a:latin typeface="Avenir LT Std 55 Roman" panose="020B0703020203020204" pitchFamily="34" charset="0"/>
                  </a:rPr>
                  <a:t>2. WIJK/GEBIED</a:t>
                </a:r>
                <a:endParaRPr lang="en-US" sz="1100" dirty="0">
                  <a:solidFill>
                    <a:prstClr val="black"/>
                  </a:solidFill>
                  <a:latin typeface="Avenir LT Std 55 Roman" panose="020B0703020203020204" pitchFamily="34" charset="0"/>
                </a:endParaRPr>
              </a:p>
            </p:txBody>
          </p:sp>
          <p:sp>
            <p:nvSpPr>
              <p:cNvPr id="26" name="Title 1"/>
              <p:cNvSpPr txBox="1">
                <a:spLocks/>
              </p:cNvSpPr>
              <p:nvPr/>
            </p:nvSpPr>
            <p:spPr>
              <a:xfrm>
                <a:off x="5067301" y="3586931"/>
                <a:ext cx="1716620" cy="160835"/>
              </a:xfrm>
              <a:prstGeom prst="rect">
                <a:avLst/>
              </a:prstGeom>
            </p:spPr>
            <p:txBody>
              <a:bodyPr/>
              <a:lstStyle>
                <a:lvl1pPr algn="ctr" defTabSz="914400" rtl="0" eaLnBrk="1" latinLnBrk="0" hangingPunct="1">
                  <a:lnSpc>
                    <a:spcPct val="90000"/>
                  </a:lnSpc>
                  <a:spcBef>
                    <a:spcPct val="0"/>
                  </a:spcBef>
                  <a:buNone/>
                  <a:defRPr sz="4000" b="1" i="0" kern="1200">
                    <a:solidFill>
                      <a:schemeClr val="tx1"/>
                    </a:solidFill>
                    <a:latin typeface="Source Sans Pro Black" charset="0"/>
                    <a:ea typeface="Source Sans Pro Black" charset="0"/>
                    <a:cs typeface="Source Sans Pro Black" charset="0"/>
                  </a:defRPr>
                </a:lvl1pPr>
              </a:lstStyle>
              <a:p>
                <a:pPr>
                  <a:defRPr/>
                </a:pPr>
                <a:r>
                  <a:rPr lang="nl-NL" sz="1100" dirty="0" smtClean="0">
                    <a:solidFill>
                      <a:prstClr val="black"/>
                    </a:solidFill>
                    <a:latin typeface="Avenir LT Std 55 Roman" panose="020B0703020203020204" pitchFamily="34" charset="0"/>
                  </a:rPr>
                  <a:t>3. STAD/ GEMEENTE</a:t>
                </a:r>
                <a:endParaRPr lang="en-US" sz="1100" dirty="0">
                  <a:solidFill>
                    <a:prstClr val="black"/>
                  </a:solidFill>
                  <a:latin typeface="Avenir LT Std 55 Roman" panose="020B0703020203020204" pitchFamily="34" charset="0"/>
                </a:endParaRPr>
              </a:p>
            </p:txBody>
          </p:sp>
          <p:sp>
            <p:nvSpPr>
              <p:cNvPr id="27" name="Title 1"/>
              <p:cNvSpPr txBox="1">
                <a:spLocks/>
              </p:cNvSpPr>
              <p:nvPr/>
            </p:nvSpPr>
            <p:spPr>
              <a:xfrm>
                <a:off x="7212548" y="3586932"/>
                <a:ext cx="1725973" cy="160834"/>
              </a:xfrm>
              <a:prstGeom prst="rect">
                <a:avLst/>
              </a:prstGeom>
            </p:spPr>
            <p:txBody>
              <a:bodyPr/>
              <a:lstStyle>
                <a:lvl1pPr algn="ctr" defTabSz="914400" rtl="0" eaLnBrk="1" latinLnBrk="0" hangingPunct="1">
                  <a:lnSpc>
                    <a:spcPct val="90000"/>
                  </a:lnSpc>
                  <a:spcBef>
                    <a:spcPct val="0"/>
                  </a:spcBef>
                  <a:buNone/>
                  <a:defRPr sz="4000" b="1" i="0" kern="1200">
                    <a:solidFill>
                      <a:schemeClr val="tx1"/>
                    </a:solidFill>
                    <a:latin typeface="Source Sans Pro Black" charset="0"/>
                    <a:ea typeface="Source Sans Pro Black" charset="0"/>
                    <a:cs typeface="Source Sans Pro Black" charset="0"/>
                  </a:defRPr>
                </a:lvl1pPr>
              </a:lstStyle>
              <a:p>
                <a:pPr>
                  <a:defRPr/>
                </a:pPr>
                <a:r>
                  <a:rPr lang="nl-NL" sz="1050" dirty="0" smtClean="0">
                    <a:solidFill>
                      <a:prstClr val="black"/>
                    </a:solidFill>
                    <a:latin typeface="Avenir LT Std 55 Roman" panose="020B0703020203020204" pitchFamily="34" charset="0"/>
                  </a:rPr>
                  <a:t>4. REGIO/ NATIONAAL</a:t>
                </a:r>
                <a:endParaRPr lang="en-US" sz="1050" dirty="0">
                  <a:solidFill>
                    <a:prstClr val="black"/>
                  </a:solidFill>
                  <a:latin typeface="Avenir LT Std 55 Roman" panose="020B0703020203020204" pitchFamily="34" charset="0"/>
                </a:endParaRPr>
              </a:p>
            </p:txBody>
          </p:sp>
          <p:pic>
            <p:nvPicPr>
              <p:cNvPr id="28" name="Picture 4" descr="Afbeeldingsresultaat voor city  icon"/>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8149" t="18595" r="16894" b="16585"/>
              <a:stretch/>
            </p:blipFill>
            <p:spPr bwMode="auto">
              <a:xfrm>
                <a:off x="4933436" y="1605506"/>
                <a:ext cx="1984349" cy="1980140"/>
              </a:xfrm>
              <a:prstGeom prst="rect">
                <a:avLst/>
              </a:prstGeom>
              <a:noFill/>
              <a:extLst>
                <a:ext uri="{909E8E84-426E-40DD-AFC4-6F175D3DCCD1}">
                  <a14:hiddenFill xmlns:a14="http://schemas.microsoft.com/office/drawing/2010/main">
                    <a:solidFill>
                      <a:srgbClr val="FFFFFF"/>
                    </a:solidFill>
                  </a14:hiddenFill>
                </a:ext>
              </a:extLst>
            </p:spPr>
          </p:pic>
          <p:pic>
            <p:nvPicPr>
              <p:cNvPr id="29" name="Afbeelding 28"/>
              <p:cNvPicPr>
                <a:picLocks noChangeAspect="1"/>
              </p:cNvPicPr>
              <p:nvPr/>
            </p:nvPicPr>
            <p:blipFill>
              <a:blip r:embed="rId5"/>
              <a:stretch>
                <a:fillRect/>
              </a:stretch>
            </p:blipFill>
            <p:spPr>
              <a:xfrm>
                <a:off x="643324" y="2194893"/>
                <a:ext cx="1709166" cy="1165528"/>
              </a:xfrm>
              <a:prstGeom prst="rect">
                <a:avLst/>
              </a:prstGeom>
            </p:spPr>
          </p:pic>
          <p:pic>
            <p:nvPicPr>
              <p:cNvPr id="30" name="Picture 6" descr="Gerelateerde afbeeldi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9013" b="9150"/>
              <a:stretch/>
            </p:blipFill>
            <p:spPr bwMode="auto">
              <a:xfrm>
                <a:off x="2734445" y="1630224"/>
                <a:ext cx="1934605" cy="1834487"/>
              </a:xfrm>
              <a:prstGeom prst="ellipse">
                <a:avLst/>
              </a:prstGeom>
              <a:noFill/>
              <a:extLst>
                <a:ext uri="{909E8E84-426E-40DD-AFC4-6F175D3DCCD1}">
                  <a14:hiddenFill xmlns:a14="http://schemas.microsoft.com/office/drawing/2010/main">
                    <a:solidFill>
                      <a:srgbClr val="FFFFFF"/>
                    </a:solidFill>
                  </a14:hiddenFill>
                </a:ext>
              </a:extLst>
            </p:spPr>
          </p:pic>
        </p:grpSp>
        <p:pic>
          <p:nvPicPr>
            <p:cNvPr id="22" name="Picture 2" descr="https://images0.persgroep.net/rcs/RkKW0ZJaP2qFkfEWR64Gcvkw-Uk/diocontent/121803421/_fitwidth/534/?appId=21791a8992982cd8da851550a453bd7f&amp;quality=0.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00643" y="1630224"/>
              <a:ext cx="1874139" cy="187413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072889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fbeelding 12"/>
          <p:cNvPicPr>
            <a:picLocks noChangeAspect="1"/>
          </p:cNvPicPr>
          <p:nvPr/>
        </p:nvPicPr>
        <p:blipFill rotWithShape="1">
          <a:blip r:embed="rId2"/>
          <a:srcRect b="20399"/>
          <a:stretch/>
        </p:blipFill>
        <p:spPr>
          <a:xfrm>
            <a:off x="0" y="-845889"/>
            <a:ext cx="12192000" cy="6819284"/>
          </a:xfrm>
          <a:prstGeom prst="rect">
            <a:avLst/>
          </a:prstGeom>
        </p:spPr>
      </p:pic>
      <p:sp>
        <p:nvSpPr>
          <p:cNvPr id="4" name="Tijdelijke aanduiding voor inhoud 1"/>
          <p:cNvSpPr txBox="1">
            <a:spLocks/>
          </p:cNvSpPr>
          <p:nvPr/>
        </p:nvSpPr>
        <p:spPr>
          <a:xfrm>
            <a:off x="675640" y="1262057"/>
            <a:ext cx="10678160" cy="4822048"/>
          </a:xfrm>
          <a:prstGeom prst="rect">
            <a:avLst/>
          </a:prstGeom>
        </p:spPr>
        <p:txBody>
          <a:bodyPr vert="horz" wrap="square" lIns="91440" tIns="45720" rIns="91440" bIns="45720" numCol="1"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04792" indent="-304792" algn="justLow" defTabSz="1219170">
              <a:spcAft>
                <a:spcPts val="800"/>
              </a:spcAft>
              <a:buClr>
                <a:srgbClr val="D8981F"/>
              </a:buClr>
              <a:buSzPct val="100000"/>
              <a:buFont typeface="+mj-lt"/>
              <a:buAutoNum type="arabicPeriod"/>
              <a:defRPr/>
            </a:pPr>
            <a:r>
              <a:rPr lang="nl-NL" sz="2000" dirty="0" smtClean="0">
                <a:ln w="0"/>
                <a:solidFill>
                  <a:prstClr val="black"/>
                </a:solidFill>
                <a:latin typeface="Avenir LT Std 35 Light" panose="020B0402020203020204" pitchFamily="34" charset="0"/>
              </a:rPr>
              <a:t>….</a:t>
            </a:r>
            <a:endParaRPr lang="nl-NL" sz="2000" dirty="0">
              <a:ln w="0"/>
              <a:solidFill>
                <a:prstClr val="black"/>
              </a:solidFill>
              <a:latin typeface="Avenir LT Std 35 Light" panose="020B0402020203020204" pitchFamily="34" charset="0"/>
            </a:endParaRPr>
          </a:p>
        </p:txBody>
      </p:sp>
      <p:sp>
        <p:nvSpPr>
          <p:cNvPr id="5" name="Tijdelijke aanduiding voor tekst 2"/>
          <p:cNvSpPr txBox="1">
            <a:spLocks/>
          </p:cNvSpPr>
          <p:nvPr/>
        </p:nvSpPr>
        <p:spPr>
          <a:xfrm>
            <a:off x="9971314" y="5464629"/>
            <a:ext cx="2220686" cy="298953"/>
          </a:xfrm>
          <a:prstGeom prst="rect">
            <a:avLst/>
          </a:prstGeom>
          <a:solidFill>
            <a:schemeClr val="bg1"/>
          </a:solidFill>
        </p:spPr>
        <p:txBody>
          <a:bodyPr vert="horz" lIns="91440" tIns="45720" rIns="91440" bIns="45720" rtlCol="0" anchor="ctr">
            <a:normAutofit/>
          </a:bodyPr>
          <a:lstStyle>
            <a:lvl1pPr indent="0">
              <a:lnSpc>
                <a:spcPct val="90000"/>
              </a:lnSpc>
              <a:spcBef>
                <a:spcPts val="1000"/>
              </a:spcBef>
              <a:buFont typeface="Arial" panose="020B0604020202020204" pitchFamily="34" charset="0"/>
              <a:buNone/>
              <a:defRPr sz="1867" b="0">
                <a:latin typeface="Avenir LT Std 55 Roman" panose="020B0703020203020204" pitchFamily="34" charset="0"/>
              </a:defRPr>
            </a:lvl1pPr>
            <a:lvl2pPr marL="457189" indent="0">
              <a:lnSpc>
                <a:spcPct val="90000"/>
              </a:lnSpc>
              <a:spcBef>
                <a:spcPts val="500"/>
              </a:spcBef>
              <a:buFont typeface="Arial" panose="020B0604020202020204" pitchFamily="34" charset="0"/>
              <a:buNone/>
              <a:defRPr sz="2000" b="1"/>
            </a:lvl2pPr>
            <a:lvl3pPr marL="914377" indent="0">
              <a:lnSpc>
                <a:spcPct val="90000"/>
              </a:lnSpc>
              <a:spcBef>
                <a:spcPts val="500"/>
              </a:spcBef>
              <a:buFont typeface="Arial" panose="020B0604020202020204" pitchFamily="34" charset="0"/>
              <a:buNone/>
              <a:defRPr b="1"/>
            </a:lvl3pPr>
            <a:lvl4pPr marL="1371566" indent="0">
              <a:lnSpc>
                <a:spcPct val="90000"/>
              </a:lnSpc>
              <a:spcBef>
                <a:spcPts val="500"/>
              </a:spcBef>
              <a:buFont typeface="Arial" panose="020B0604020202020204" pitchFamily="34" charset="0"/>
              <a:buNone/>
              <a:defRPr sz="1600" b="1"/>
            </a:lvl4pPr>
            <a:lvl5pPr marL="1828754" indent="0">
              <a:lnSpc>
                <a:spcPct val="90000"/>
              </a:lnSpc>
              <a:spcBef>
                <a:spcPts val="500"/>
              </a:spcBef>
              <a:buFont typeface="Arial" panose="020B0604020202020204" pitchFamily="34" charset="0"/>
              <a:buNone/>
              <a:defRPr sz="1600" b="1"/>
            </a:lvl5pPr>
            <a:lvl6pPr marL="2285943" indent="0">
              <a:lnSpc>
                <a:spcPct val="90000"/>
              </a:lnSpc>
              <a:spcBef>
                <a:spcPts val="500"/>
              </a:spcBef>
              <a:buFont typeface="Arial" panose="020B0604020202020204" pitchFamily="34" charset="0"/>
              <a:buNone/>
              <a:defRPr sz="1600" b="1"/>
            </a:lvl6pPr>
            <a:lvl7pPr marL="2743131" indent="0">
              <a:lnSpc>
                <a:spcPct val="90000"/>
              </a:lnSpc>
              <a:spcBef>
                <a:spcPts val="500"/>
              </a:spcBef>
              <a:buFont typeface="Arial" panose="020B0604020202020204" pitchFamily="34" charset="0"/>
              <a:buNone/>
              <a:defRPr sz="1600" b="1"/>
            </a:lvl7pPr>
            <a:lvl8pPr marL="3200320" indent="0">
              <a:lnSpc>
                <a:spcPct val="90000"/>
              </a:lnSpc>
              <a:spcBef>
                <a:spcPts val="500"/>
              </a:spcBef>
              <a:buFont typeface="Arial" panose="020B0604020202020204" pitchFamily="34" charset="0"/>
              <a:buNone/>
              <a:defRPr sz="1600" b="1"/>
            </a:lvl8pPr>
            <a:lvl9pPr marL="3657509" indent="0">
              <a:lnSpc>
                <a:spcPct val="90000"/>
              </a:lnSpc>
              <a:spcBef>
                <a:spcPts val="500"/>
              </a:spcBef>
              <a:buFont typeface="Arial" panose="020B0604020202020204" pitchFamily="34" charset="0"/>
              <a:buNone/>
              <a:defRPr sz="1600" b="1"/>
            </a:lvl9pPr>
          </a:lstStyle>
          <a:p>
            <a:r>
              <a:rPr lang="nl-NL" sz="1200" dirty="0" smtClean="0"/>
              <a:t>BEELD: SPACE 10</a:t>
            </a:r>
            <a:endParaRPr lang="nl-NL" sz="1200" dirty="0"/>
          </a:p>
        </p:txBody>
      </p:sp>
      <p:grpSp>
        <p:nvGrpSpPr>
          <p:cNvPr id="12" name="Groep 11"/>
          <p:cNvGrpSpPr/>
          <p:nvPr/>
        </p:nvGrpSpPr>
        <p:grpSpPr>
          <a:xfrm>
            <a:off x="-95250" y="5763582"/>
            <a:ext cx="5114925" cy="1212267"/>
            <a:chOff x="-95250" y="5587640"/>
            <a:chExt cx="6657975" cy="1577979"/>
          </a:xfrm>
        </p:grpSpPr>
        <p:grpSp>
          <p:nvGrpSpPr>
            <p:cNvPr id="8" name="Groep 7"/>
            <p:cNvGrpSpPr/>
            <p:nvPr/>
          </p:nvGrpSpPr>
          <p:grpSpPr>
            <a:xfrm>
              <a:off x="393701" y="5587640"/>
              <a:ext cx="6045199" cy="1577979"/>
              <a:chOff x="450851" y="5397140"/>
              <a:chExt cx="6540499" cy="1707267"/>
            </a:xfrm>
          </p:grpSpPr>
          <p:pic>
            <p:nvPicPr>
              <p:cNvPr id="9" name="Picture 2" descr="Afbeeldingsresultaat voor havenstede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8549" b="30362"/>
              <a:stretch/>
            </p:blipFill>
            <p:spPr bwMode="auto">
              <a:xfrm>
                <a:off x="450851" y="5794829"/>
                <a:ext cx="2838580" cy="77706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Afbeeldingsresultaat voor bpd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1898" y="5397140"/>
                <a:ext cx="3039452" cy="1707267"/>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Rechthoek 10"/>
            <p:cNvSpPr/>
            <p:nvPr/>
          </p:nvSpPr>
          <p:spPr>
            <a:xfrm>
              <a:off x="-95250" y="5955213"/>
              <a:ext cx="6657975" cy="1007562"/>
            </a:xfrm>
            <a:prstGeom prst="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395996110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Afbeeldingsresultaat voor den haag zuidwest"/>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33274"/>
          <a:stretch/>
        </p:blipFill>
        <p:spPr bwMode="auto">
          <a:xfrm>
            <a:off x="8029999" y="1493520"/>
            <a:ext cx="3482551" cy="347943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fbeeldingsresultaat voor den haag centrum"/>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188" r="26054" b="228"/>
          <a:stretch/>
        </p:blipFill>
        <p:spPr bwMode="auto">
          <a:xfrm>
            <a:off x="4343012" y="1493521"/>
            <a:ext cx="3486538" cy="348615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fbeeldingsresultaat voor binckhorst"/>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725" t="1296" r="19660" b="335"/>
          <a:stretch/>
        </p:blipFill>
        <p:spPr bwMode="auto">
          <a:xfrm>
            <a:off x="689609" y="1497331"/>
            <a:ext cx="3470911" cy="3478530"/>
          </a:xfrm>
          <a:prstGeom prst="rect">
            <a:avLst/>
          </a:prstGeom>
          <a:noFill/>
          <a:extLst>
            <a:ext uri="{909E8E84-426E-40DD-AFC4-6F175D3DCCD1}">
              <a14:hiddenFill xmlns:a14="http://schemas.microsoft.com/office/drawing/2010/main">
                <a:solidFill>
                  <a:srgbClr val="FFFFFF"/>
                </a:solidFill>
              </a14:hiddenFill>
            </a:ext>
          </a:extLst>
        </p:spPr>
      </p:pic>
      <p:sp>
        <p:nvSpPr>
          <p:cNvPr id="5" name="Tijdelijke aanduiding voor tekst 2"/>
          <p:cNvSpPr txBox="1">
            <a:spLocks/>
          </p:cNvSpPr>
          <p:nvPr/>
        </p:nvSpPr>
        <p:spPr>
          <a:xfrm>
            <a:off x="675640" y="465317"/>
            <a:ext cx="10678160" cy="511129"/>
          </a:xfrm>
          <a:prstGeom prst="rect">
            <a:avLst/>
          </a:prstGeom>
        </p:spPr>
        <p:txBody>
          <a:bodyPr vert="horz" lIns="91440" tIns="45720" rIns="91440" bIns="45720" rtlCol="0" anchor="b">
            <a:normAutofit/>
          </a:bodyPr>
          <a:lstStyle>
            <a:lvl1pPr indent="0">
              <a:lnSpc>
                <a:spcPct val="90000"/>
              </a:lnSpc>
              <a:spcBef>
                <a:spcPts val="1000"/>
              </a:spcBef>
              <a:buFont typeface="Arial" panose="020B0604020202020204" pitchFamily="34" charset="0"/>
              <a:buNone/>
              <a:defRPr sz="1867" b="0">
                <a:latin typeface="Avenir LT Std 55 Roman" panose="020B0703020203020204" pitchFamily="34" charset="0"/>
              </a:defRPr>
            </a:lvl1pPr>
            <a:lvl2pPr marL="457189" indent="0">
              <a:lnSpc>
                <a:spcPct val="90000"/>
              </a:lnSpc>
              <a:spcBef>
                <a:spcPts val="500"/>
              </a:spcBef>
              <a:buFont typeface="Arial" panose="020B0604020202020204" pitchFamily="34" charset="0"/>
              <a:buNone/>
              <a:defRPr sz="2000" b="1"/>
            </a:lvl2pPr>
            <a:lvl3pPr marL="914377" indent="0">
              <a:lnSpc>
                <a:spcPct val="90000"/>
              </a:lnSpc>
              <a:spcBef>
                <a:spcPts val="500"/>
              </a:spcBef>
              <a:buFont typeface="Arial" panose="020B0604020202020204" pitchFamily="34" charset="0"/>
              <a:buNone/>
              <a:defRPr b="1"/>
            </a:lvl3pPr>
            <a:lvl4pPr marL="1371566" indent="0">
              <a:lnSpc>
                <a:spcPct val="90000"/>
              </a:lnSpc>
              <a:spcBef>
                <a:spcPts val="500"/>
              </a:spcBef>
              <a:buFont typeface="Arial" panose="020B0604020202020204" pitchFamily="34" charset="0"/>
              <a:buNone/>
              <a:defRPr sz="1600" b="1"/>
            </a:lvl4pPr>
            <a:lvl5pPr marL="1828754" indent="0">
              <a:lnSpc>
                <a:spcPct val="90000"/>
              </a:lnSpc>
              <a:spcBef>
                <a:spcPts val="500"/>
              </a:spcBef>
              <a:buFont typeface="Arial" panose="020B0604020202020204" pitchFamily="34" charset="0"/>
              <a:buNone/>
              <a:defRPr sz="1600" b="1"/>
            </a:lvl5pPr>
            <a:lvl6pPr marL="2285943" indent="0">
              <a:lnSpc>
                <a:spcPct val="90000"/>
              </a:lnSpc>
              <a:spcBef>
                <a:spcPts val="500"/>
              </a:spcBef>
              <a:buFont typeface="Arial" panose="020B0604020202020204" pitchFamily="34" charset="0"/>
              <a:buNone/>
              <a:defRPr sz="1600" b="1"/>
            </a:lvl6pPr>
            <a:lvl7pPr marL="2743131" indent="0">
              <a:lnSpc>
                <a:spcPct val="90000"/>
              </a:lnSpc>
              <a:spcBef>
                <a:spcPts val="500"/>
              </a:spcBef>
              <a:buFont typeface="Arial" panose="020B0604020202020204" pitchFamily="34" charset="0"/>
              <a:buNone/>
              <a:defRPr sz="1600" b="1"/>
            </a:lvl7pPr>
            <a:lvl8pPr marL="3200320" indent="0">
              <a:lnSpc>
                <a:spcPct val="90000"/>
              </a:lnSpc>
              <a:spcBef>
                <a:spcPts val="500"/>
              </a:spcBef>
              <a:buFont typeface="Arial" panose="020B0604020202020204" pitchFamily="34" charset="0"/>
              <a:buNone/>
              <a:defRPr sz="1600" b="1"/>
            </a:lvl8pPr>
            <a:lvl9pPr marL="3657509" indent="0">
              <a:lnSpc>
                <a:spcPct val="90000"/>
              </a:lnSpc>
              <a:spcBef>
                <a:spcPts val="500"/>
              </a:spcBef>
              <a:buFont typeface="Arial" panose="020B0604020202020204" pitchFamily="34" charset="0"/>
              <a:buNone/>
              <a:defRPr sz="1600" b="1"/>
            </a:lvl9pPr>
          </a:lstStyle>
          <a:p>
            <a:r>
              <a:rPr lang="nl-NL" sz="2400" dirty="0" smtClean="0"/>
              <a:t>Vele contrasten in steden </a:t>
            </a:r>
            <a:endParaRPr lang="nl-NL" sz="2400" dirty="0"/>
          </a:p>
        </p:txBody>
      </p:sp>
      <p:grpSp>
        <p:nvGrpSpPr>
          <p:cNvPr id="12" name="Groep 11"/>
          <p:cNvGrpSpPr/>
          <p:nvPr/>
        </p:nvGrpSpPr>
        <p:grpSpPr>
          <a:xfrm>
            <a:off x="-95250" y="5763582"/>
            <a:ext cx="5114925" cy="1212267"/>
            <a:chOff x="-95250" y="5587640"/>
            <a:chExt cx="6657975" cy="1577979"/>
          </a:xfrm>
        </p:grpSpPr>
        <p:grpSp>
          <p:nvGrpSpPr>
            <p:cNvPr id="8" name="Groep 7"/>
            <p:cNvGrpSpPr/>
            <p:nvPr/>
          </p:nvGrpSpPr>
          <p:grpSpPr>
            <a:xfrm>
              <a:off x="393701" y="5587640"/>
              <a:ext cx="6045199" cy="1577979"/>
              <a:chOff x="450851" y="5397140"/>
              <a:chExt cx="6540499" cy="1707267"/>
            </a:xfrm>
          </p:grpSpPr>
          <p:pic>
            <p:nvPicPr>
              <p:cNvPr id="9" name="Picture 2" descr="Afbeeldingsresultaat voor havenstede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8549" b="30362"/>
              <a:stretch/>
            </p:blipFill>
            <p:spPr bwMode="auto">
              <a:xfrm>
                <a:off x="450851" y="5794829"/>
                <a:ext cx="2838580" cy="77706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Afbeeldingsresultaat voor bpd 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51898" y="5397140"/>
                <a:ext cx="3039452" cy="1707267"/>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Rechthoek 10"/>
            <p:cNvSpPr/>
            <p:nvPr/>
          </p:nvSpPr>
          <p:spPr>
            <a:xfrm>
              <a:off x="-95250" y="5955213"/>
              <a:ext cx="6657975" cy="1007562"/>
            </a:xfrm>
            <a:prstGeom prst="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16" name="Rectangle 8"/>
          <p:cNvSpPr/>
          <p:nvPr/>
        </p:nvSpPr>
        <p:spPr>
          <a:xfrm>
            <a:off x="4596384" y="1712629"/>
            <a:ext cx="2999232" cy="2999232"/>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9"/>
          <p:cNvSpPr/>
          <p:nvPr/>
        </p:nvSpPr>
        <p:spPr>
          <a:xfrm>
            <a:off x="5030767" y="2979657"/>
            <a:ext cx="2130466" cy="582854"/>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109728" rIns="91440" bIns="45720" numCol="1" spcCol="0" rtlCol="0" fromWordArt="0" anchor="ctr" anchorCtr="0" forceAA="0" compatLnSpc="1">
            <a:prstTxWarp prst="textNoShape">
              <a:avLst/>
            </a:prstTxWarp>
            <a:noAutofit/>
          </a:bodyPr>
          <a:lstStyle/>
          <a:p>
            <a:pPr algn="ctr">
              <a:lnSpc>
                <a:spcPct val="120000"/>
              </a:lnSpc>
            </a:pPr>
            <a:r>
              <a:rPr lang="en-US" sz="1000" b="1" dirty="0" smtClean="0">
                <a:solidFill>
                  <a:schemeClr val="tx1"/>
                </a:solidFill>
                <a:latin typeface="Avenir LT Std 55 Roman" panose="020B0703020203020204" pitchFamily="34" charset="0"/>
                <a:ea typeface="Titillium Bd" charset="0"/>
                <a:cs typeface="Titillium Bd" charset="0"/>
              </a:rPr>
              <a:t>Centrum</a:t>
            </a:r>
            <a:endParaRPr lang="en-US" sz="1000" i="1" dirty="0">
              <a:solidFill>
                <a:schemeClr val="tx1">
                  <a:lumMod val="50000"/>
                  <a:lumOff val="50000"/>
                </a:schemeClr>
              </a:solidFill>
              <a:latin typeface="Avenir LT Std 55 Roman" panose="020B0703020203020204" pitchFamily="34" charset="0"/>
              <a:ea typeface="Titillium" charset="0"/>
              <a:cs typeface="Titillium" charset="0"/>
            </a:endParaRPr>
          </a:p>
        </p:txBody>
      </p:sp>
      <p:sp>
        <p:nvSpPr>
          <p:cNvPr id="18" name="Rectangle 11"/>
          <p:cNvSpPr/>
          <p:nvPr/>
        </p:nvSpPr>
        <p:spPr>
          <a:xfrm>
            <a:off x="922097" y="1712629"/>
            <a:ext cx="2999232" cy="2999232"/>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12"/>
          <p:cNvSpPr/>
          <p:nvPr/>
        </p:nvSpPr>
        <p:spPr>
          <a:xfrm>
            <a:off x="1356480" y="2979657"/>
            <a:ext cx="2130466" cy="582854"/>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109728" rIns="91440" bIns="45720" numCol="1" spcCol="0" rtlCol="0" fromWordArt="0" anchor="ctr" anchorCtr="0" forceAA="0" compatLnSpc="1">
            <a:prstTxWarp prst="textNoShape">
              <a:avLst/>
            </a:prstTxWarp>
            <a:noAutofit/>
          </a:bodyPr>
          <a:lstStyle/>
          <a:p>
            <a:pPr algn="ctr">
              <a:lnSpc>
                <a:spcPct val="120000"/>
              </a:lnSpc>
            </a:pPr>
            <a:r>
              <a:rPr lang="en-US" sz="1000" b="1" dirty="0" err="1" smtClean="0">
                <a:solidFill>
                  <a:schemeClr val="tx1"/>
                </a:solidFill>
                <a:latin typeface="Avenir LT Std 55 Roman" panose="020B0703020203020204" pitchFamily="34" charset="0"/>
                <a:ea typeface="Titillium Bd" charset="0"/>
                <a:cs typeface="Titillium Bd" charset="0"/>
              </a:rPr>
              <a:t>Binckhorst</a:t>
            </a:r>
            <a:endParaRPr lang="en-US" sz="1000" i="1" dirty="0">
              <a:solidFill>
                <a:schemeClr val="tx1">
                  <a:lumMod val="50000"/>
                  <a:lumOff val="50000"/>
                </a:schemeClr>
              </a:solidFill>
              <a:latin typeface="Avenir LT Std 55 Roman" panose="020B0703020203020204" pitchFamily="34" charset="0"/>
              <a:ea typeface="Titillium" charset="0"/>
              <a:cs typeface="Titillium" charset="0"/>
            </a:endParaRPr>
          </a:p>
        </p:txBody>
      </p:sp>
      <p:sp>
        <p:nvSpPr>
          <p:cNvPr id="20" name="Rectangle 13"/>
          <p:cNvSpPr/>
          <p:nvPr/>
        </p:nvSpPr>
        <p:spPr>
          <a:xfrm>
            <a:off x="8270671" y="1712629"/>
            <a:ext cx="2999232" cy="2999232"/>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14"/>
          <p:cNvSpPr/>
          <p:nvPr/>
        </p:nvSpPr>
        <p:spPr>
          <a:xfrm>
            <a:off x="8705054" y="2979657"/>
            <a:ext cx="2130466" cy="582854"/>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109728" rIns="91440" bIns="45720" numCol="1" spcCol="0" rtlCol="0" fromWordArt="0" anchor="ctr" anchorCtr="0" forceAA="0" compatLnSpc="1">
            <a:prstTxWarp prst="textNoShape">
              <a:avLst/>
            </a:prstTxWarp>
            <a:noAutofit/>
          </a:bodyPr>
          <a:lstStyle/>
          <a:p>
            <a:pPr algn="ctr">
              <a:lnSpc>
                <a:spcPct val="120000"/>
              </a:lnSpc>
            </a:pPr>
            <a:r>
              <a:rPr lang="en-US" sz="1000" b="1" dirty="0" err="1" smtClean="0">
                <a:solidFill>
                  <a:schemeClr val="tx1"/>
                </a:solidFill>
                <a:latin typeface="Avenir LT Std 55 Roman" panose="020B0703020203020204" pitchFamily="34" charset="0"/>
                <a:ea typeface="Titillium Bd" charset="0"/>
                <a:cs typeface="Titillium Bd" charset="0"/>
              </a:rPr>
              <a:t>Zuidwest</a:t>
            </a:r>
            <a:endParaRPr lang="en-US" sz="1000" i="1" dirty="0">
              <a:solidFill>
                <a:schemeClr val="tx1">
                  <a:lumMod val="50000"/>
                  <a:lumOff val="50000"/>
                </a:schemeClr>
              </a:solidFill>
              <a:latin typeface="Avenir LT Std 55 Roman" panose="020B0703020203020204" pitchFamily="34" charset="0"/>
              <a:ea typeface="Titillium" charset="0"/>
              <a:cs typeface="Titillium" charset="0"/>
            </a:endParaRPr>
          </a:p>
        </p:txBody>
      </p:sp>
    </p:spTree>
    <p:extLst>
      <p:ext uri="{BB962C8B-B14F-4D97-AF65-F5344CB8AC3E}">
        <p14:creationId xmlns:p14="http://schemas.microsoft.com/office/powerpoint/2010/main" val="40576539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ep 1"/>
          <p:cNvGrpSpPr/>
          <p:nvPr/>
        </p:nvGrpSpPr>
        <p:grpSpPr>
          <a:xfrm>
            <a:off x="506730" y="348987"/>
            <a:ext cx="10465413" cy="5363994"/>
            <a:chOff x="506730" y="348987"/>
            <a:chExt cx="8008620" cy="4104777"/>
          </a:xfrm>
        </p:grpSpPr>
        <p:sp>
          <p:nvSpPr>
            <p:cNvPr id="15" name="Tijdelijke aanduiding voor tekst 2"/>
            <p:cNvSpPr txBox="1">
              <a:spLocks/>
            </p:cNvSpPr>
            <p:nvPr/>
          </p:nvSpPr>
          <p:spPr>
            <a:xfrm>
              <a:off x="506730" y="348987"/>
              <a:ext cx="8008620" cy="383347"/>
            </a:xfrm>
            <a:prstGeom prst="rect">
              <a:avLst/>
            </a:prstGeom>
            <a:noFill/>
          </p:spPr>
          <p:txBody>
            <a:bodyPr vert="horz" lIns="0" tIns="0" rIns="0" bIns="0" rtlCol="0" anchor="b">
              <a:noAutofit/>
            </a:bodyPr>
            <a:lstStyle>
              <a:lvl1pPr marL="0" indent="0" algn="l" defTabSz="685800" rtl="0" eaLnBrk="1" latinLnBrk="0" hangingPunct="1">
                <a:lnSpc>
                  <a:spcPct val="110000"/>
                </a:lnSpc>
                <a:spcBef>
                  <a:spcPts val="0"/>
                </a:spcBef>
                <a:buClr>
                  <a:schemeClr val="accent1"/>
                </a:buClr>
                <a:buFont typeface="Arial" panose="020B0604020202020204" pitchFamily="34" charset="0"/>
                <a:buNone/>
                <a:defRPr sz="1400" b="0" kern="1200">
                  <a:solidFill>
                    <a:schemeClr val="tx1"/>
                  </a:solidFill>
                  <a:latin typeface="Avenir LT Std 55 Roman" panose="020B0703020203020204" pitchFamily="34" charset="0"/>
                  <a:ea typeface="+mn-ea"/>
                  <a:cs typeface="+mn-cs"/>
                </a:defRPr>
              </a:lvl1pPr>
              <a:lvl2pPr marL="342900" indent="0" algn="l" defTabSz="685800" rtl="0" eaLnBrk="1" latinLnBrk="0" hangingPunct="1">
                <a:lnSpc>
                  <a:spcPct val="110000"/>
                </a:lnSpc>
                <a:spcBef>
                  <a:spcPts val="0"/>
                </a:spcBef>
                <a:buFont typeface="Arial" panose="020B0604020202020204" pitchFamily="34" charset="0"/>
                <a:buNone/>
                <a:defRPr sz="1500" b="1" kern="1200">
                  <a:solidFill>
                    <a:schemeClr val="tx1"/>
                  </a:solidFill>
                  <a:latin typeface="Avenir LT Std 35 Light" panose="020B0402020203020204" pitchFamily="34" charset="0"/>
                  <a:ea typeface="+mn-ea"/>
                  <a:cs typeface="+mn-cs"/>
                </a:defRPr>
              </a:lvl2pPr>
              <a:lvl3pPr marL="685800" indent="0" algn="l" defTabSz="685800" rtl="0" eaLnBrk="1" latinLnBrk="0" hangingPunct="1">
                <a:lnSpc>
                  <a:spcPct val="110000"/>
                </a:lnSpc>
                <a:spcBef>
                  <a:spcPts val="0"/>
                </a:spcBef>
                <a:buFont typeface="Arial" panose="020B0604020202020204" pitchFamily="34" charset="0"/>
                <a:buNone/>
                <a:defRPr sz="1350" b="1" kern="1200">
                  <a:solidFill>
                    <a:schemeClr val="tx1"/>
                  </a:solidFill>
                  <a:latin typeface="Avenir LT Std 35 Light" panose="020B0402020203020204" pitchFamily="34" charset="0"/>
                  <a:ea typeface="+mn-ea"/>
                  <a:cs typeface="+mn-cs"/>
                </a:defRPr>
              </a:lvl3pPr>
              <a:lvl4pPr marL="1028700" indent="0" algn="l" defTabSz="685800" rtl="0" eaLnBrk="1" latinLnBrk="0" hangingPunct="1">
                <a:lnSpc>
                  <a:spcPct val="110000"/>
                </a:lnSpc>
                <a:spcBef>
                  <a:spcPts val="0"/>
                </a:spcBef>
                <a:buFont typeface="Arial" panose="020B0604020202020204" pitchFamily="34" charset="0"/>
                <a:buNone/>
                <a:defRPr sz="1200" b="1" kern="1200">
                  <a:solidFill>
                    <a:schemeClr val="tx1"/>
                  </a:solidFill>
                  <a:latin typeface="Avenir LT Std 35 Light" panose="020B0402020203020204" pitchFamily="34" charset="0"/>
                  <a:ea typeface="+mn-ea"/>
                  <a:cs typeface="+mn-cs"/>
                </a:defRPr>
              </a:lvl4pPr>
              <a:lvl5pPr marL="1371600" indent="0" algn="l" defTabSz="685800" rtl="0" eaLnBrk="1" latinLnBrk="0" hangingPunct="1">
                <a:lnSpc>
                  <a:spcPct val="110000"/>
                </a:lnSpc>
                <a:spcBef>
                  <a:spcPts val="0"/>
                </a:spcBef>
                <a:buFont typeface="Arial" panose="020B0604020202020204" pitchFamily="34" charset="0"/>
                <a:buNone/>
                <a:defRPr sz="1200" b="1" kern="1200">
                  <a:solidFill>
                    <a:schemeClr val="tx1"/>
                  </a:solidFill>
                  <a:latin typeface="Avenir LT Std 35 Light" panose="020B0402020203020204" pitchFamily="34" charset="0"/>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9pPr>
            </a:lstStyle>
            <a:p>
              <a:pPr marL="0" marR="0" lvl="0" indent="0" algn="l" defTabSz="685800" rtl="0" eaLnBrk="1" fontAlgn="auto" latinLnBrk="0" hangingPunct="1">
                <a:lnSpc>
                  <a:spcPct val="110000"/>
                </a:lnSpc>
                <a:spcBef>
                  <a:spcPts val="0"/>
                </a:spcBef>
                <a:spcAft>
                  <a:spcPts val="0"/>
                </a:spcAft>
                <a:buClr>
                  <a:srgbClr val="78BDDE"/>
                </a:buClr>
                <a:buSzTx/>
                <a:buFont typeface="Arial" panose="020B0604020202020204" pitchFamily="34" charset="0"/>
                <a:buNone/>
                <a:tabLst/>
                <a:defRPr/>
              </a:pPr>
              <a:r>
                <a:rPr kumimoji="0" lang="nl-NL" sz="1400" b="0" i="0" u="none" strike="noStrike" kern="1200" cap="none" spc="0" normalizeH="0" baseline="0" noProof="0" dirty="0" smtClean="0">
                  <a:ln>
                    <a:noFill/>
                  </a:ln>
                  <a:solidFill>
                    <a:sysClr val="windowText" lastClr="000000"/>
                  </a:solidFill>
                  <a:effectLst/>
                  <a:uLnTx/>
                  <a:uFillTx/>
                  <a:latin typeface="Avenir LT Std 55 Roman" panose="020B0703020203020204" pitchFamily="34" charset="0"/>
                  <a:ea typeface="+mn-ea"/>
                  <a:cs typeface="+mn-cs"/>
                </a:rPr>
                <a:t>Coalitieakkoord 2018 - 2022</a:t>
              </a:r>
              <a:endParaRPr kumimoji="0" lang="nl-NL" sz="1400" b="0" i="0" u="none" strike="noStrike" kern="1200" cap="none" spc="0" normalizeH="0" baseline="0" noProof="0" dirty="0">
                <a:ln>
                  <a:noFill/>
                </a:ln>
                <a:solidFill>
                  <a:sysClr val="windowText" lastClr="000000"/>
                </a:solidFill>
                <a:effectLst/>
                <a:uLnTx/>
                <a:uFillTx/>
                <a:latin typeface="Avenir LT Std 55 Roman" panose="020B0703020203020204" pitchFamily="34" charset="0"/>
                <a:ea typeface="+mn-ea"/>
                <a:cs typeface="+mn-cs"/>
              </a:endParaRPr>
            </a:p>
          </p:txBody>
        </p:sp>
        <p:sp>
          <p:nvSpPr>
            <p:cNvPr id="16" name="Rechthoek 15"/>
            <p:cNvSpPr/>
            <p:nvPr/>
          </p:nvSpPr>
          <p:spPr>
            <a:xfrm>
              <a:off x="4824967" y="2210688"/>
              <a:ext cx="2890187" cy="1389597"/>
            </a:xfrm>
            <a:prstGeom prst="rect">
              <a:avLst/>
            </a:prstGeom>
          </p:spPr>
          <p:txBody>
            <a:bodyPr wrap="square">
              <a:spAutoFit/>
            </a:bodyPr>
            <a:lstStyle/>
            <a:p>
              <a:pPr algn="justLow">
                <a:buClr>
                  <a:srgbClr val="D8981F"/>
                </a:buClr>
                <a:defRPr/>
              </a:pPr>
              <a:r>
                <a:rPr lang="nl-NL" sz="1600" dirty="0" smtClean="0">
                  <a:ln w="0"/>
                  <a:solidFill>
                    <a:prstClr val="black"/>
                  </a:solidFill>
                  <a:latin typeface="Avenir LT Std 55 Roman" panose="020B0703020203020204" pitchFamily="34" charset="0"/>
                </a:rPr>
                <a:t>Kernthema’s:</a:t>
              </a:r>
              <a:endParaRPr lang="nl-NL" sz="1600" dirty="0" smtClean="0">
                <a:ln w="0"/>
                <a:solidFill>
                  <a:prstClr val="black"/>
                </a:solidFill>
                <a:latin typeface="Avenir LT Std 35 Light" panose="020B0402020203020204" pitchFamily="34" charset="0"/>
              </a:endParaRPr>
            </a:p>
            <a:p>
              <a:pPr marL="228600" indent="-228600" algn="justLow">
                <a:buClr>
                  <a:srgbClr val="D8981F"/>
                </a:buClr>
                <a:buFont typeface="+mj-lt"/>
                <a:buAutoNum type="arabicPeriod"/>
                <a:defRPr/>
              </a:pPr>
              <a:r>
                <a:rPr lang="nl-NL" sz="1600" dirty="0" smtClean="0">
                  <a:ln w="0"/>
                  <a:solidFill>
                    <a:prstClr val="black"/>
                  </a:solidFill>
                  <a:latin typeface="Avenir LT Std 35 Light" panose="020B0402020203020204" pitchFamily="34" charset="0"/>
                </a:rPr>
                <a:t>Groei van de stad</a:t>
              </a:r>
            </a:p>
            <a:p>
              <a:pPr marL="228600" indent="-228600" algn="justLow">
                <a:buClr>
                  <a:srgbClr val="D8981F"/>
                </a:buClr>
                <a:buFont typeface="+mj-lt"/>
                <a:buAutoNum type="arabicPeriod"/>
                <a:defRPr/>
              </a:pPr>
              <a:r>
                <a:rPr lang="nl-NL" sz="1600" dirty="0" smtClean="0">
                  <a:ln w="0"/>
                  <a:solidFill>
                    <a:prstClr val="black"/>
                  </a:solidFill>
                  <a:latin typeface="Avenir LT Std 35 Light" panose="020B0402020203020204" pitchFamily="34" charset="0"/>
                </a:rPr>
                <a:t>Iedereen doet mee</a:t>
              </a:r>
            </a:p>
            <a:p>
              <a:pPr marL="228600" indent="-228600" algn="justLow">
                <a:buClr>
                  <a:srgbClr val="D8981F"/>
                </a:buClr>
                <a:buFont typeface="+mj-lt"/>
                <a:buAutoNum type="arabicPeriod"/>
                <a:defRPr/>
              </a:pPr>
              <a:r>
                <a:rPr lang="nl-NL" sz="1600" dirty="0" smtClean="0">
                  <a:ln w="0"/>
                  <a:solidFill>
                    <a:prstClr val="black"/>
                  </a:solidFill>
                  <a:latin typeface="Avenir LT Std 35 Light" panose="020B0402020203020204" pitchFamily="34" charset="0"/>
                </a:rPr>
                <a:t>Duurzaamheid</a:t>
              </a:r>
            </a:p>
            <a:p>
              <a:pPr marL="228600" indent="-228600" algn="justLow">
                <a:buClr>
                  <a:srgbClr val="D8981F"/>
                </a:buClr>
                <a:buFont typeface="+mj-lt"/>
                <a:buAutoNum type="arabicPeriod"/>
                <a:defRPr/>
              </a:pPr>
              <a:r>
                <a:rPr lang="nl-NL" sz="1600" dirty="0" smtClean="0">
                  <a:ln w="0"/>
                  <a:solidFill>
                    <a:prstClr val="black"/>
                  </a:solidFill>
                  <a:latin typeface="Avenir LT Std 35 Light" panose="020B0402020203020204" pitchFamily="34" charset="0"/>
                </a:rPr>
                <a:t>Mobiliteit</a:t>
              </a:r>
            </a:p>
            <a:p>
              <a:pPr marL="228600" indent="-228600" algn="justLow">
                <a:buClr>
                  <a:srgbClr val="D8981F"/>
                </a:buClr>
                <a:buFont typeface="+mj-lt"/>
                <a:buAutoNum type="arabicPeriod"/>
                <a:defRPr/>
              </a:pPr>
              <a:r>
                <a:rPr lang="nl-NL" sz="1600" dirty="0" smtClean="0">
                  <a:ln w="0"/>
                  <a:solidFill>
                    <a:prstClr val="black"/>
                  </a:solidFill>
                  <a:latin typeface="Avenir LT Std 35 Light" panose="020B0402020203020204" pitchFamily="34" charset="0"/>
                </a:rPr>
                <a:t>Veiligheid</a:t>
              </a:r>
            </a:p>
            <a:p>
              <a:pPr marL="228600" indent="-228600" algn="justLow">
                <a:buClr>
                  <a:srgbClr val="D8981F"/>
                </a:buClr>
                <a:buFont typeface="+mj-lt"/>
                <a:buAutoNum type="arabicPeriod"/>
                <a:defRPr/>
              </a:pPr>
              <a:endParaRPr lang="nl-NL" sz="1600" dirty="0">
                <a:ln w="0"/>
                <a:solidFill>
                  <a:prstClr val="black"/>
                </a:solidFill>
                <a:latin typeface="Avenir LT Std 35 Light" panose="020B0402020203020204" pitchFamily="34" charset="0"/>
              </a:endParaRPr>
            </a:p>
          </p:txBody>
        </p:sp>
        <p:pic>
          <p:nvPicPr>
            <p:cNvPr id="17" name="Afbeelding 16"/>
            <p:cNvPicPr>
              <a:picLocks noChangeAspect="1"/>
            </p:cNvPicPr>
            <p:nvPr/>
          </p:nvPicPr>
          <p:blipFill>
            <a:blip r:embed="rId2"/>
            <a:stretch>
              <a:fillRect/>
            </a:stretch>
          </p:blipFill>
          <p:spPr>
            <a:xfrm>
              <a:off x="506730" y="882212"/>
              <a:ext cx="2904127" cy="3571552"/>
            </a:xfrm>
            <a:prstGeom prst="rect">
              <a:avLst/>
            </a:prstGeom>
          </p:spPr>
        </p:pic>
        <p:sp>
          <p:nvSpPr>
            <p:cNvPr id="18" name="Pijl-rechts 17"/>
            <p:cNvSpPr/>
            <p:nvPr/>
          </p:nvSpPr>
          <p:spPr>
            <a:xfrm>
              <a:off x="3717373" y="2505761"/>
              <a:ext cx="718397" cy="572707"/>
            </a:xfrm>
            <a:prstGeom prst="rightArrow">
              <a:avLst/>
            </a:prstGeom>
            <a:solidFill>
              <a:srgbClr val="D8981F">
                <a:lumMod val="40000"/>
                <a:lumOff val="60000"/>
              </a:srgbClr>
            </a:solidFill>
            <a:ln w="10795" cap="flat" cmpd="sng" algn="ctr">
              <a:no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1350" b="0" i="0" u="none" strike="noStrike" kern="0" cap="none" spc="0" normalizeH="0" baseline="0" noProof="0" smtClean="0">
                <a:ln>
                  <a:noFill/>
                </a:ln>
                <a:solidFill>
                  <a:prstClr val="white"/>
                </a:solidFill>
                <a:effectLst/>
                <a:uLnTx/>
                <a:uFillTx/>
                <a:latin typeface="Univers"/>
                <a:ea typeface="+mn-ea"/>
                <a:cs typeface="+mn-cs"/>
              </a:endParaRPr>
            </a:p>
          </p:txBody>
        </p:sp>
      </p:grpSp>
    </p:spTree>
    <p:extLst>
      <p:ext uri="{BB962C8B-B14F-4D97-AF65-F5344CB8AC3E}">
        <p14:creationId xmlns:p14="http://schemas.microsoft.com/office/powerpoint/2010/main" val="6971565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a:stretch>
            <a:fillRect/>
          </a:stretch>
        </p:blipFill>
        <p:spPr>
          <a:xfrm>
            <a:off x="1895474" y="1046162"/>
            <a:ext cx="8475881" cy="3805238"/>
          </a:xfrm>
          <a:prstGeom prst="rect">
            <a:avLst/>
          </a:prstGeom>
        </p:spPr>
      </p:pic>
      <p:sp>
        <p:nvSpPr>
          <p:cNvPr id="7" name="Rechthoek 6"/>
          <p:cNvSpPr/>
          <p:nvPr/>
        </p:nvSpPr>
        <p:spPr>
          <a:xfrm>
            <a:off x="2406650" y="1549400"/>
            <a:ext cx="7385050" cy="412750"/>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ekstvak 7"/>
          <p:cNvSpPr txBox="1"/>
          <p:nvPr/>
        </p:nvSpPr>
        <p:spPr>
          <a:xfrm>
            <a:off x="6635750" y="5213350"/>
            <a:ext cx="4502150" cy="369332"/>
          </a:xfrm>
          <a:prstGeom prst="rect">
            <a:avLst/>
          </a:prstGeom>
          <a:noFill/>
        </p:spPr>
        <p:txBody>
          <a:bodyPr wrap="square" rtlCol="0">
            <a:spAutoFit/>
          </a:bodyPr>
          <a:lstStyle/>
          <a:p>
            <a:r>
              <a:rPr lang="nl-NL" dirty="0" smtClean="0">
                <a:latin typeface="Avenir LT Std 35 Light" panose="020B0402020203020204" pitchFamily="34" charset="0"/>
              </a:rPr>
              <a:t>De vernieuwde stad, 2019</a:t>
            </a:r>
            <a:endParaRPr lang="nl-NL" dirty="0">
              <a:latin typeface="Avenir LT Std 35 Light" panose="020B0402020203020204" pitchFamily="34" charset="0"/>
            </a:endParaRPr>
          </a:p>
        </p:txBody>
      </p:sp>
    </p:spTree>
    <p:extLst>
      <p:ext uri="{BB962C8B-B14F-4D97-AF65-F5344CB8AC3E}">
        <p14:creationId xmlns:p14="http://schemas.microsoft.com/office/powerpoint/2010/main" val="1693378385"/>
      </p:ext>
    </p:extLst>
  </p:cSld>
  <p:clrMapOvr>
    <a:masterClrMapping/>
  </p:clrMapOvr>
  <p:timing>
    <p:tnLst>
      <p:par>
        <p:cTn id="1" dur="indefinite" restart="never" nodeType="tmRoot"/>
      </p:par>
    </p:tnLst>
  </p:timing>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1518</Words>
  <Application>Microsoft Office PowerPoint</Application>
  <PresentationFormat>Breedbeeld</PresentationFormat>
  <Paragraphs>296</Paragraphs>
  <Slides>38</Slides>
  <Notes>2</Notes>
  <HiddenSlides>0</HiddenSlides>
  <MMClips>0</MMClips>
  <ScaleCrop>false</ScaleCrop>
  <HeadingPairs>
    <vt:vector size="6" baseType="variant">
      <vt:variant>
        <vt:lpstr>Gebruikte lettertypen</vt:lpstr>
      </vt:variant>
      <vt:variant>
        <vt:i4>13</vt:i4>
      </vt:variant>
      <vt:variant>
        <vt:lpstr>Thema</vt:lpstr>
      </vt:variant>
      <vt:variant>
        <vt:i4>1</vt:i4>
      </vt:variant>
      <vt:variant>
        <vt:lpstr>Diatitels</vt:lpstr>
      </vt:variant>
      <vt:variant>
        <vt:i4>38</vt:i4>
      </vt:variant>
    </vt:vector>
  </HeadingPairs>
  <TitlesOfParts>
    <vt:vector size="52" baseType="lpstr">
      <vt:lpstr>Arial</vt:lpstr>
      <vt:lpstr>Avenir LT Std 35 Light</vt:lpstr>
      <vt:lpstr>Avenir LT Std 55 Roman</vt:lpstr>
      <vt:lpstr>Calibri</vt:lpstr>
      <vt:lpstr>Calibri Light</vt:lpstr>
      <vt:lpstr>Segoe UI Semibold</vt:lpstr>
      <vt:lpstr>Source Sans Pro Black</vt:lpstr>
      <vt:lpstr>Times New Roman</vt:lpstr>
      <vt:lpstr>Titillium</vt:lpstr>
      <vt:lpstr>Titillium Bd</vt:lpstr>
      <vt:lpstr>Titillium Light</vt:lpstr>
      <vt:lpstr>Univers</vt:lpstr>
      <vt:lpstr>Wingdings</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Wie ben ik </vt:lpstr>
      <vt:lpstr>PowerPoint-presentatie</vt:lpstr>
      <vt:lpstr>PowerPoint-presentatie</vt:lpstr>
      <vt:lpstr>PowerPoint-presentatie</vt:lpstr>
      <vt:lpstr>PowerPoint-presentatie</vt:lpstr>
      <vt:lpstr>PowerPoint-presentatie</vt:lpstr>
      <vt:lpstr>PowerPoint-presentatie</vt:lpstr>
      <vt:lpstr>PowerPoint-presentatie</vt:lpstr>
      <vt:lpstr>Tuindorp Vreewijk in Rotterdam</vt:lpstr>
      <vt:lpstr>PowerPoint-presentatie</vt:lpstr>
      <vt:lpstr>SCHALKWIJK</vt:lpstr>
      <vt:lpstr>Doelgroep / leefstijl</vt:lpstr>
      <vt:lpstr>Achterkantsituatie</vt:lpstr>
      <vt:lpstr>Achterkantsituatie</vt:lpstr>
      <vt:lpstr>SWOT’s</vt:lpstr>
      <vt:lpstr>TIPS/TOPS STAP 1</vt:lpstr>
      <vt:lpstr>PowerPoint-presentatie</vt:lpstr>
      <vt:lpstr>Tuindorp Vreewijk</vt:lpstr>
      <vt:lpstr>SCHALKWIJK</vt:lpstr>
      <vt:lpstr>Kans: Panorama Lokaal</vt:lpstr>
      <vt:lpstr>TIPS/TOPS STAP 2</vt:lpstr>
      <vt:lpstr>PowerPoint-presentatie</vt:lpstr>
      <vt:lpstr>Tuindorp Vreewijk</vt:lpstr>
      <vt:lpstr>SCHALKWIJK</vt:lpstr>
      <vt:lpstr>TIPS/TOPS STAP 3</vt:lpstr>
      <vt:lpstr>PowerPoint-presentatie</vt:lpstr>
    </vt:vector>
  </TitlesOfParts>
  <Company>BPD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Sewraj, ND (Niraj)</dc:creator>
  <cp:lastModifiedBy>Sewraj, ND (Niraj)</cp:lastModifiedBy>
  <cp:revision>39</cp:revision>
  <dcterms:created xsi:type="dcterms:W3CDTF">2019-08-16T11:46:44Z</dcterms:created>
  <dcterms:modified xsi:type="dcterms:W3CDTF">2019-09-23T21:10:22Z</dcterms:modified>
</cp:coreProperties>
</file>