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397" r:id="rId5"/>
    <p:sldId id="404" r:id="rId6"/>
    <p:sldId id="405" r:id="rId7"/>
    <p:sldId id="406" r:id="rId8"/>
    <p:sldId id="407" r:id="rId9"/>
    <p:sldId id="398" r:id="rId10"/>
    <p:sldId id="399" r:id="rId11"/>
    <p:sldId id="400" r:id="rId12"/>
    <p:sldId id="401" r:id="rId13"/>
    <p:sldId id="403" r:id="rId14"/>
    <p:sldId id="260" r:id="rId15"/>
    <p:sldId id="263" r:id="rId16"/>
    <p:sldId id="281" r:id="rId17"/>
    <p:sldId id="1235" r:id="rId18"/>
    <p:sldId id="1241" r:id="rId19"/>
    <p:sldId id="1240" r:id="rId20"/>
    <p:sldId id="1239" r:id="rId21"/>
    <p:sldId id="1238" r:id="rId22"/>
    <p:sldId id="456" r:id="rId23"/>
    <p:sldId id="457" r:id="rId24"/>
    <p:sldId id="458" r:id="rId25"/>
    <p:sldId id="459" r:id="rId26"/>
    <p:sldId id="438" r:id="rId27"/>
    <p:sldId id="440" r:id="rId28"/>
    <p:sldId id="460" r:id="rId29"/>
    <p:sldId id="450" r:id="rId30"/>
    <p:sldId id="452" r:id="rId31"/>
    <p:sldId id="1242" r:id="rId32"/>
    <p:sldId id="441" r:id="rId33"/>
    <p:sldId id="455" r:id="rId34"/>
    <p:sldId id="1236" r:id="rId35"/>
    <p:sldId id="474" r:id="rId36"/>
    <p:sldId id="463" r:id="rId37"/>
    <p:sldId id="464" r:id="rId38"/>
    <p:sldId id="465" r:id="rId39"/>
    <p:sldId id="1243" r:id="rId40"/>
    <p:sldId id="272" r:id="rId41"/>
    <p:sldId id="1244" r:id="rId42"/>
    <p:sldId id="408" r:id="rId43"/>
    <p:sldId id="416" r:id="rId44"/>
    <p:sldId id="425" r:id="rId45"/>
    <p:sldId id="479" r:id="rId46"/>
    <p:sldId id="477" r:id="rId47"/>
    <p:sldId id="426" r:id="rId48"/>
    <p:sldId id="270" r:id="rId49"/>
    <p:sldId id="478" r:id="rId50"/>
    <p:sldId id="277" r:id="rId51"/>
    <p:sldId id="25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5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6"/>
  </p:normalViewPr>
  <p:slideViewPr>
    <p:cSldViewPr snapToGrid="0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D2D4A8-B3EE-E94C-B312-ACF9241B3B8A}" type="datetimeFigureOut">
              <a:rPr lang="nl-NL" smtClean="0"/>
              <a:t>01-10-19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8E0E58-10F0-2543-8496-FDD54E9773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232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jdelijke aanduiding voor dia-afbeelding 1">
            <a:extLst>
              <a:ext uri="{FF2B5EF4-FFF2-40B4-BE49-F238E27FC236}">
                <a16:creationId xmlns:a16="http://schemas.microsoft.com/office/drawing/2014/main" id="{07280E33-92C3-42DE-A73C-9848FD2D7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Tijdelijke aanduiding voor notities 2">
            <a:extLst>
              <a:ext uri="{FF2B5EF4-FFF2-40B4-BE49-F238E27FC236}">
                <a16:creationId xmlns:a16="http://schemas.microsoft.com/office/drawing/2014/main" id="{54802B15-696C-4C06-B538-46FCDACA4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nl-NL"/>
          </a:p>
        </p:txBody>
      </p:sp>
      <p:sp>
        <p:nvSpPr>
          <p:cNvPr id="217092" name="Tijdelijke aanduiding voor dianummer 3">
            <a:extLst>
              <a:ext uri="{FF2B5EF4-FFF2-40B4-BE49-F238E27FC236}">
                <a16:creationId xmlns:a16="http://schemas.microsoft.com/office/drawing/2014/main" id="{D90A6318-1BC0-431D-AF45-E825D1DEE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0113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4685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29257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3829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5662B8-BE50-496E-A358-8566C707D1B0}" type="slidenum">
              <a:rPr kumimoji="0" lang="en-US" altLang="nl-NL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nl-NL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313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B35D1-BBA3-AE44-AB1C-3E05468A94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37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B35D1-BBA3-AE44-AB1C-3E05468A94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19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B35D1-BBA3-AE44-AB1C-3E05468A94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341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jdelijke aanduiding voor dia-afbeelding 1">
            <a:extLst>
              <a:ext uri="{FF2B5EF4-FFF2-40B4-BE49-F238E27FC236}">
                <a16:creationId xmlns:a16="http://schemas.microsoft.com/office/drawing/2014/main" id="{07280E33-92C3-42DE-A73C-9848FD2D7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Tijdelijke aanduiding voor notities 2">
            <a:extLst>
              <a:ext uri="{FF2B5EF4-FFF2-40B4-BE49-F238E27FC236}">
                <a16:creationId xmlns:a16="http://schemas.microsoft.com/office/drawing/2014/main" id="{54802B15-696C-4C06-B538-46FCDACA4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nl-NL"/>
          </a:p>
        </p:txBody>
      </p:sp>
      <p:sp>
        <p:nvSpPr>
          <p:cNvPr id="217092" name="Tijdelijke aanduiding voor dianummer 3">
            <a:extLst>
              <a:ext uri="{FF2B5EF4-FFF2-40B4-BE49-F238E27FC236}">
                <a16:creationId xmlns:a16="http://schemas.microsoft.com/office/drawing/2014/main" id="{D90A6318-1BC0-431D-AF45-E825D1DEE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0113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4685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29257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3829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5662B8-BE50-496E-A358-8566C707D1B0}" type="slidenum">
              <a:rPr kumimoji="0" lang="en-US" altLang="nl-NL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nl-NL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6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jdelijke aanduiding voor dia-afbeelding 1">
            <a:extLst>
              <a:ext uri="{FF2B5EF4-FFF2-40B4-BE49-F238E27FC236}">
                <a16:creationId xmlns:a16="http://schemas.microsoft.com/office/drawing/2014/main" id="{07280E33-92C3-42DE-A73C-9848FD2D7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Tijdelijke aanduiding voor notities 2">
            <a:extLst>
              <a:ext uri="{FF2B5EF4-FFF2-40B4-BE49-F238E27FC236}">
                <a16:creationId xmlns:a16="http://schemas.microsoft.com/office/drawing/2014/main" id="{54802B15-696C-4C06-B538-46FCDACA4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nl-NL"/>
          </a:p>
        </p:txBody>
      </p:sp>
      <p:sp>
        <p:nvSpPr>
          <p:cNvPr id="217092" name="Tijdelijke aanduiding voor dianummer 3">
            <a:extLst>
              <a:ext uri="{FF2B5EF4-FFF2-40B4-BE49-F238E27FC236}">
                <a16:creationId xmlns:a16="http://schemas.microsoft.com/office/drawing/2014/main" id="{D90A6318-1BC0-431D-AF45-E825D1DEE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0113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4685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29257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3829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5662B8-BE50-496E-A358-8566C707D1B0}" type="slidenum">
              <a:rPr kumimoji="0" lang="en-US" altLang="nl-NL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nl-NL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47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jdelijke aanduiding voor dia-afbeelding 1">
            <a:extLst>
              <a:ext uri="{FF2B5EF4-FFF2-40B4-BE49-F238E27FC236}">
                <a16:creationId xmlns:a16="http://schemas.microsoft.com/office/drawing/2014/main" id="{07280E33-92C3-42DE-A73C-9848FD2D7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Tijdelijke aanduiding voor notities 2">
            <a:extLst>
              <a:ext uri="{FF2B5EF4-FFF2-40B4-BE49-F238E27FC236}">
                <a16:creationId xmlns:a16="http://schemas.microsoft.com/office/drawing/2014/main" id="{54802B15-696C-4C06-B538-46FCDACA4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nl-NL"/>
          </a:p>
        </p:txBody>
      </p:sp>
      <p:sp>
        <p:nvSpPr>
          <p:cNvPr id="217092" name="Tijdelijke aanduiding voor dianummer 3">
            <a:extLst>
              <a:ext uri="{FF2B5EF4-FFF2-40B4-BE49-F238E27FC236}">
                <a16:creationId xmlns:a16="http://schemas.microsoft.com/office/drawing/2014/main" id="{D90A6318-1BC0-431D-AF45-E825D1DEE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0113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4685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29257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3829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5662B8-BE50-496E-A358-8566C707D1B0}" type="slidenum">
              <a:rPr kumimoji="0" lang="en-US" altLang="nl-NL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nl-NL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12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jdelijke aanduiding voor dia-afbeelding 1">
            <a:extLst>
              <a:ext uri="{FF2B5EF4-FFF2-40B4-BE49-F238E27FC236}">
                <a16:creationId xmlns:a16="http://schemas.microsoft.com/office/drawing/2014/main" id="{07280E33-92C3-42DE-A73C-9848FD2D79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Tijdelijke aanduiding voor notities 2">
            <a:extLst>
              <a:ext uri="{FF2B5EF4-FFF2-40B4-BE49-F238E27FC236}">
                <a16:creationId xmlns:a16="http://schemas.microsoft.com/office/drawing/2014/main" id="{54802B15-696C-4C06-B538-46FCDACA4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nl-NL"/>
          </a:p>
        </p:txBody>
      </p:sp>
      <p:sp>
        <p:nvSpPr>
          <p:cNvPr id="217092" name="Tijdelijke aanduiding voor dianummer 3">
            <a:extLst>
              <a:ext uri="{FF2B5EF4-FFF2-40B4-BE49-F238E27FC236}">
                <a16:creationId xmlns:a16="http://schemas.microsoft.com/office/drawing/2014/main" id="{D90A6318-1BC0-431D-AF45-E825D1DEE7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defTabSz="990600"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0113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4685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29257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382963" indent="274638" defTabSz="990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5662B8-BE50-496E-A358-8566C707D1B0}" type="slidenum">
              <a:rPr kumimoji="0" lang="en-US" altLang="nl-NL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nl-NL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10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B35D1-BBA3-AE44-AB1C-3E05468A94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48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B35D1-BBA3-AE44-AB1C-3E05468A94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3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8E3D0-318A-4171-A26E-6613F6BD3C8C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721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B35D1-BBA3-AE44-AB1C-3E05468A94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3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16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91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22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10552" y="2438400"/>
            <a:ext cx="5806249" cy="1899139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4667" b="1">
                <a:latin typeface="FagoNoBoldLf-Roman" pitchFamily="2" charset="0"/>
              </a:defRPr>
            </a:lvl1pPr>
          </a:lstStyle>
          <a:p>
            <a:r>
              <a:rPr lang="nl-NL" dirty="0"/>
              <a:t>Het onderwerp van </a:t>
            </a:r>
            <a:br>
              <a:rPr lang="nl-NL" dirty="0"/>
            </a:br>
            <a:r>
              <a:rPr lang="nl-NL" dirty="0"/>
              <a:t>de presentatie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10551" y="4809514"/>
            <a:ext cx="3786551" cy="336916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67" b="1">
                <a:latin typeface="FagoNoBold-Roman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Naam van de gepresenteerde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763A545E-A464-1F4A-90CF-3494FB56CA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10718" y="5157829"/>
            <a:ext cx="3797300" cy="199617"/>
          </a:xfrm>
        </p:spPr>
        <p:txBody>
          <a:bodyPr lIns="0" tIns="0" rIns="0" bIns="46800">
            <a:noAutofit/>
          </a:bodyPr>
          <a:lstStyle>
            <a:lvl1pPr marL="0" indent="0" algn="l">
              <a:buNone/>
              <a:defRPr sz="1867">
                <a:latin typeface="FagoNoRegularLF-Roman" pitchFamily="2" charset="0"/>
              </a:defRPr>
            </a:lvl1pPr>
          </a:lstStyle>
          <a:p>
            <a:r>
              <a:rPr lang="nl-NL" dirty="0"/>
              <a:t>datum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93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sub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6">
            <a:extLst>
              <a:ext uri="{FF2B5EF4-FFF2-40B4-BE49-F238E27FC236}">
                <a16:creationId xmlns:a16="http://schemas.microsoft.com/office/drawing/2014/main" id="{1F75397D-E850-44E9-B3CA-77D20A1D0F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9501" y="5594351"/>
            <a:ext cx="2224617" cy="127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303B9242-1752-49AC-A3B3-451FE420608C}"/>
              </a:ext>
            </a:extLst>
          </p:cNvPr>
          <p:cNvCxnSpPr>
            <a:cxnSpLocks/>
          </p:cNvCxnSpPr>
          <p:nvPr userDrawn="1"/>
        </p:nvCxnSpPr>
        <p:spPr>
          <a:xfrm>
            <a:off x="772585" y="1894417"/>
            <a:ext cx="842433" cy="0"/>
          </a:xfrm>
          <a:prstGeom prst="line">
            <a:avLst/>
          </a:prstGeom>
          <a:ln w="127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02" y="586155"/>
            <a:ext cx="10615247" cy="558437"/>
          </a:xfrm>
        </p:spPr>
        <p:txBody>
          <a:bodyPr lIns="0" tIns="0" rIns="0" bIns="0" anchor="t">
            <a:noAutofit/>
          </a:bodyPr>
          <a:lstStyle>
            <a:lvl1pPr>
              <a:defRPr sz="4267" b="1">
                <a:solidFill>
                  <a:srgbClr val="E31018"/>
                </a:solidFill>
                <a:latin typeface="FagoNoBold-Roman" pitchFamily="2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2251683-0DD1-8A4B-BFE9-DF3B398749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8002" y="1187454"/>
            <a:ext cx="10615247" cy="501649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400">
                <a:solidFill>
                  <a:srgbClr val="E31018"/>
                </a:solidFill>
                <a:latin typeface="FagoNoRegularLF-Roman" pitchFamily="2" charset="0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B8FB16D-F972-964D-A3BE-43A4242EB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002" y="2190047"/>
            <a:ext cx="7741519" cy="3843751"/>
          </a:xfrm>
        </p:spPr>
        <p:txBody>
          <a:bodyPr lIns="0" tIns="46800" rIns="0">
            <a:noAutofit/>
          </a:bodyPr>
          <a:lstStyle>
            <a:lvl1pPr marL="0" indent="0">
              <a:lnSpc>
                <a:spcPct val="90000"/>
              </a:lnSpc>
              <a:spcBef>
                <a:spcPts val="733"/>
              </a:spcBef>
              <a:buNone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1pPr>
            <a:lvl2pPr marL="0" indent="-287986" algn="l">
              <a:lnSpc>
                <a:spcPts val="2267"/>
              </a:lnSpc>
              <a:spcBef>
                <a:spcPts val="267"/>
              </a:spcBef>
              <a:buClr>
                <a:srgbClr val="E31018"/>
              </a:buClr>
              <a:buSzPct val="130000"/>
              <a:buFont typeface="Wingdings" pitchFamily="2" charset="2"/>
              <a:buChar char="§"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2pPr>
            <a:lvl3pPr marL="508774" indent="-187190">
              <a:buClr>
                <a:srgbClr val="E31018"/>
              </a:buClr>
              <a:buSzPct val="100000"/>
              <a:buFontTx/>
              <a:buBlip>
                <a:blip r:embed="rId3"/>
              </a:buBlip>
              <a:defRPr sz="16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3pPr>
            <a:lvl4pPr marL="1371532" marR="0" indent="0" algn="l" defTabSz="9143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67" b="0" i="0">
                <a:solidFill>
                  <a:srgbClr val="7F7F7F"/>
                </a:solidFill>
                <a:latin typeface="Source Sans Pro" panose="020B0503030403020204" pitchFamily="34" charset="77"/>
              </a:defRPr>
            </a:lvl4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Derde niveau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656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subkop + beelden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07686373-BA7C-1045-B0AF-320DEB10E1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0634" y="2042583"/>
            <a:ext cx="6650567" cy="482412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8001" y="586154"/>
            <a:ext cx="10615247" cy="558437"/>
          </a:xfrm>
        </p:spPr>
        <p:txBody>
          <a:bodyPr lIns="0" tIns="0" rIns="0" bIns="0" anchor="t" anchorCtr="0">
            <a:noAutofit/>
          </a:bodyPr>
          <a:lstStyle>
            <a:lvl1pPr>
              <a:defRPr sz="4267" b="1">
                <a:solidFill>
                  <a:srgbClr val="E31018"/>
                </a:solidFill>
                <a:latin typeface="FagoNoBold-Roman" pitchFamily="2" charset="0"/>
              </a:defRPr>
            </a:lvl1pPr>
          </a:lstStyle>
          <a:p>
            <a:r>
              <a:rPr lang="nl-NL" dirty="0"/>
              <a:t>Paginatitel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 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2251683-0DD1-8A4B-BFE9-DF3B39874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01" y="1187453"/>
            <a:ext cx="10615247" cy="501649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400">
                <a:solidFill>
                  <a:srgbClr val="E31018"/>
                </a:solidFill>
                <a:latin typeface="FagoNoRegularLF-Roman" pitchFamily="2" charset="0"/>
              </a:defRPr>
            </a:lvl1pPr>
          </a:lstStyle>
          <a:p>
            <a:r>
              <a:rPr lang="en-US" dirty="0" err="1"/>
              <a:t>Subtitel</a:t>
            </a:r>
            <a:r>
              <a:rPr lang="en-US" dirty="0"/>
              <a:t> lorem ipsum </a:t>
            </a:r>
            <a:r>
              <a:rPr lang="en-US" dirty="0" err="1"/>
              <a:t>dolow</a:t>
            </a:r>
            <a:r>
              <a:rPr lang="en-US" dirty="0"/>
              <a:t>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8919B18-867E-F242-93CD-800ECA19B5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0069" y="5594636"/>
            <a:ext cx="2224332" cy="1272073"/>
          </a:xfrm>
          <a:prstGeom prst="rect">
            <a:avLst/>
          </a:prstGeom>
        </p:spPr>
      </p:pic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225CEED-4B28-CE4E-A462-6C82D4BA41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15867" y="2042585"/>
            <a:ext cx="3937933" cy="3534876"/>
          </a:xfrm>
        </p:spPr>
        <p:txBody>
          <a:bodyPr vert="horz" wrap="square" lIns="0" tIns="0" rIns="0" numCol="1">
            <a:noAutofit/>
          </a:bodyPr>
          <a:lstStyle>
            <a:lvl1pPr marL="0" indent="0">
              <a:lnSpc>
                <a:spcPct val="90000"/>
              </a:lnSpc>
              <a:spcBef>
                <a:spcPts val="733"/>
              </a:spcBef>
              <a:buNone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1pPr>
            <a:lvl2pPr marL="0" indent="-287993" algn="l">
              <a:lnSpc>
                <a:spcPts val="2267"/>
              </a:lnSpc>
              <a:spcBef>
                <a:spcPts val="267"/>
              </a:spcBef>
              <a:buClr>
                <a:srgbClr val="E31018"/>
              </a:buClr>
              <a:buSzPct val="130000"/>
              <a:buFont typeface="Wingdings" pitchFamily="2" charset="2"/>
              <a:buChar char="§"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2pPr>
            <a:lvl3pPr marL="575986" indent="-287993">
              <a:buClr>
                <a:srgbClr val="E31018"/>
              </a:buClr>
              <a:buSzPct val="140000"/>
              <a:buFont typeface="Al Bayan Bold" pitchFamily="2" charset="-78"/>
              <a:buChar char="&gt;"/>
              <a:defRPr sz="16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3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  <a:endParaRPr lang="en-US" dirty="0"/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72F725D4-5041-8845-923A-757418544EB5}"/>
              </a:ext>
            </a:extLst>
          </p:cNvPr>
          <p:cNvCxnSpPr>
            <a:cxnSpLocks/>
          </p:cNvCxnSpPr>
          <p:nvPr userDrawn="1"/>
        </p:nvCxnSpPr>
        <p:spPr>
          <a:xfrm>
            <a:off x="1856443" y="6381477"/>
            <a:ext cx="0" cy="10134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6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subkop + beeld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CAC92458-A7AE-2B4F-9AA8-460250F3A203}"/>
              </a:ext>
            </a:extLst>
          </p:cNvPr>
          <p:cNvSpPr/>
          <p:nvPr userDrawn="1"/>
        </p:nvSpPr>
        <p:spPr>
          <a:xfrm>
            <a:off x="7319509" y="3545632"/>
            <a:ext cx="4498233" cy="3312368"/>
          </a:xfrm>
          <a:prstGeom prst="rect">
            <a:avLst/>
          </a:prstGeom>
          <a:solidFill>
            <a:srgbClr val="F3F3F3"/>
          </a:solidFill>
          <a:ln>
            <a:solidFill>
              <a:srgbClr val="F3F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8001" y="586154"/>
            <a:ext cx="10615247" cy="558437"/>
          </a:xfrm>
        </p:spPr>
        <p:txBody>
          <a:bodyPr lIns="0" tIns="0" rIns="0" bIns="0" anchor="t" anchorCtr="0">
            <a:noAutofit/>
          </a:bodyPr>
          <a:lstStyle>
            <a:lvl1pPr>
              <a:defRPr sz="4267" b="1">
                <a:solidFill>
                  <a:srgbClr val="E31018"/>
                </a:solidFill>
                <a:latin typeface="FagoNoBold-Roman" pitchFamily="2" charset="0"/>
              </a:defRPr>
            </a:lvl1pPr>
          </a:lstStyle>
          <a:p>
            <a:r>
              <a:rPr lang="nl-NL" dirty="0"/>
              <a:t>Paginatitel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 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2251683-0DD1-8A4B-BFE9-DF3B39874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01" y="1187453"/>
            <a:ext cx="10615247" cy="501649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400">
                <a:solidFill>
                  <a:srgbClr val="E31018"/>
                </a:solidFill>
                <a:latin typeface="FagoNoRegularLF-Roman" pitchFamily="2" charset="0"/>
              </a:defRPr>
            </a:lvl1pPr>
          </a:lstStyle>
          <a:p>
            <a:r>
              <a:rPr lang="en-US" dirty="0" err="1"/>
              <a:t>Subtitel</a:t>
            </a:r>
            <a:r>
              <a:rPr lang="en-US" dirty="0"/>
              <a:t> lorem ipsum </a:t>
            </a:r>
            <a:r>
              <a:rPr lang="en-US" dirty="0" err="1"/>
              <a:t>dolow</a:t>
            </a:r>
            <a:r>
              <a:rPr lang="en-US" dirty="0"/>
              <a:t>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B8FB16D-F972-964D-A3BE-43A4242EB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09992" y="4827038"/>
            <a:ext cx="2724539" cy="1028985"/>
          </a:xfrm>
        </p:spPr>
        <p:txBody>
          <a:bodyPr vert="horz" wrap="square" lIns="0" tIns="46800" rIns="0" numCol="1" spcCol="180000">
            <a:noAutofit/>
          </a:bodyPr>
          <a:lstStyle>
            <a:lvl1pPr marL="0" indent="0">
              <a:lnSpc>
                <a:spcPct val="90000"/>
              </a:lnSpc>
              <a:spcBef>
                <a:spcPts val="733"/>
              </a:spcBef>
              <a:buNone/>
              <a:defRPr sz="2000">
                <a:solidFill>
                  <a:srgbClr val="7F7F7F"/>
                </a:solidFill>
                <a:latin typeface="+mn-lt"/>
              </a:defRPr>
            </a:lvl1pPr>
            <a:lvl2pPr marL="0" indent="-287993" algn="l">
              <a:lnSpc>
                <a:spcPts val="2267"/>
              </a:lnSpc>
              <a:spcBef>
                <a:spcPts val="267"/>
              </a:spcBef>
              <a:buClr>
                <a:srgbClr val="E31018"/>
              </a:buClr>
              <a:buSzPct val="130000"/>
              <a:buFont typeface="Wingdings" pitchFamily="2" charset="2"/>
              <a:buChar char="§"/>
              <a:defRPr sz="2000">
                <a:solidFill>
                  <a:srgbClr val="7F7F7F"/>
                </a:solidFill>
                <a:latin typeface="+mn-lt"/>
              </a:defRPr>
            </a:lvl2pPr>
            <a:lvl3pPr marL="575986" indent="-287993">
              <a:buClr>
                <a:srgbClr val="E31018"/>
              </a:buClr>
              <a:buSzPct val="140000"/>
              <a:buFont typeface="Al Bayan Bold" pitchFamily="2" charset="-78"/>
              <a:buChar char="&gt;"/>
              <a:defRPr sz="1600">
                <a:solidFill>
                  <a:srgbClr val="7F7F7F"/>
                </a:solidFill>
                <a:latin typeface="+mn-lt"/>
              </a:defRPr>
            </a:lvl3pPr>
          </a:lstStyle>
          <a:p>
            <a:endParaRPr lang="en-US" dirty="0"/>
          </a:p>
        </p:txBody>
      </p:sp>
      <p:sp>
        <p:nvSpPr>
          <p:cNvPr id="14" name="Tijdelijke aanduiding voor afbeelding 7">
            <a:extLst>
              <a:ext uri="{FF2B5EF4-FFF2-40B4-BE49-F238E27FC236}">
                <a16:creationId xmlns:a16="http://schemas.microsoft.com/office/drawing/2014/main" id="{C0A47E42-57E6-0141-91F0-BBDD6A3620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30823" y="2040466"/>
            <a:ext cx="4117911" cy="38155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jdelijke aanduiding voor afbeelding 7">
            <a:extLst>
              <a:ext uri="{FF2B5EF4-FFF2-40B4-BE49-F238E27FC236}">
                <a16:creationId xmlns:a16="http://schemas.microsoft.com/office/drawing/2014/main" id="{3B8587E3-17BE-AA43-8DEE-0C56A00CF27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409992" y="2040467"/>
            <a:ext cx="3784408" cy="255019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8" name="Tijdelijke aanduiding voor afbeelding 7">
            <a:extLst>
              <a:ext uri="{FF2B5EF4-FFF2-40B4-BE49-F238E27FC236}">
                <a16:creationId xmlns:a16="http://schemas.microsoft.com/office/drawing/2014/main" id="{1F70F064-3CB9-1B40-94A0-1EBC7EA4DB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1816" y="2037643"/>
            <a:ext cx="3407749" cy="38155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D7216C4E-417F-3746-AE91-E506529E5C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0069" y="5594636"/>
            <a:ext cx="2224332" cy="12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11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atum 3">
            <a:extLst>
              <a:ext uri="{FF2B5EF4-FFF2-40B4-BE49-F238E27FC236}">
                <a16:creationId xmlns:a16="http://schemas.microsoft.com/office/drawing/2014/main" id="{D3E19B19-F7B6-4DD7-AE0E-9FBD692AE353}"/>
              </a:ext>
            </a:extLst>
          </p:cNvPr>
          <p:cNvSpPr txBox="1">
            <a:spLocks/>
          </p:cNvSpPr>
          <p:nvPr userDrawn="1"/>
        </p:nvSpPr>
        <p:spPr>
          <a:xfrm>
            <a:off x="990600" y="65087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lang="nl-NL" sz="1200" b="0" kern="1200" baseline="30000" smtClean="0">
                <a:solidFill>
                  <a:srgbClr val="C55A1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De Stadsveteraan</a:t>
            </a:r>
          </a:p>
        </p:txBody>
      </p:sp>
      <p:sp>
        <p:nvSpPr>
          <p:cNvPr id="9" name="Tijdelijke aanduiding voor voettekst 4">
            <a:extLst>
              <a:ext uri="{FF2B5EF4-FFF2-40B4-BE49-F238E27FC236}">
                <a16:creationId xmlns:a16="http://schemas.microsoft.com/office/drawing/2014/main" id="{FE16425F-AA37-4C68-979E-BC2AC584D6B6}"/>
              </a:ext>
            </a:extLst>
          </p:cNvPr>
          <p:cNvSpPr txBox="1">
            <a:spLocks/>
          </p:cNvSpPr>
          <p:nvPr userDrawn="1"/>
        </p:nvSpPr>
        <p:spPr>
          <a:xfrm>
            <a:off x="4191000" y="6492876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>
                <a:solidFill>
                  <a:schemeClr val="bg2">
                    <a:lumMod val="75000"/>
                  </a:schemeClr>
                </a:solidFill>
              </a:rPr>
              <a:t>Midden in de stad, midden in het leven</a:t>
            </a: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8E7447B9-2C3D-4048-A441-ABB6DB6C211E}"/>
              </a:ext>
            </a:extLst>
          </p:cNvPr>
          <p:cNvSpPr txBox="1">
            <a:spLocks/>
          </p:cNvSpPr>
          <p:nvPr userDrawn="1"/>
        </p:nvSpPr>
        <p:spPr>
          <a:xfrm>
            <a:off x="8763000" y="65087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200" dirty="0">
                <a:solidFill>
                  <a:schemeClr val="bg2">
                    <a:lumMod val="75000"/>
                  </a:schemeClr>
                </a:solidFill>
              </a:rPr>
              <a:t>Juni 2018</a:t>
            </a: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C1C07ABB-8B0E-4A76-AEF8-BC1073768BEA}"/>
              </a:ext>
            </a:extLst>
          </p:cNvPr>
          <p:cNvCxnSpPr/>
          <p:nvPr userDrawn="1"/>
        </p:nvCxnSpPr>
        <p:spPr>
          <a:xfrm>
            <a:off x="420329" y="6304935"/>
            <a:ext cx="1154798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583150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8001" y="586154"/>
            <a:ext cx="10615247" cy="558437"/>
          </a:xfrm>
        </p:spPr>
        <p:txBody>
          <a:bodyPr lIns="0" tIns="0" rIns="0" bIns="0" anchor="t" anchorCtr="0">
            <a:noAutofit/>
          </a:bodyPr>
          <a:lstStyle>
            <a:lvl1pPr>
              <a:defRPr sz="4267" b="1">
                <a:solidFill>
                  <a:srgbClr val="E31018"/>
                </a:solidFill>
                <a:latin typeface="FagoNoBold-Roman" pitchFamily="2" charset="0"/>
              </a:defRPr>
            </a:lvl1pPr>
          </a:lstStyle>
          <a:p>
            <a:r>
              <a:rPr lang="nl-NL" dirty="0"/>
              <a:t>Paginatitel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01" y="6365511"/>
            <a:ext cx="812444" cy="355965"/>
          </a:xfrm>
        </p:spPr>
        <p:txBody>
          <a:bodyPr lIns="0" tIns="0" rIns="0" bIns="0" anchor="t" anchorCtr="0"/>
          <a:lstStyle>
            <a:lvl1pPr>
              <a:defRPr sz="933" b="1">
                <a:latin typeface="FagoNoRegularLF-Roman" pitchFamily="2" charset="0"/>
              </a:defRPr>
            </a:lvl1pPr>
          </a:lstStyle>
          <a:p>
            <a:r>
              <a:rPr lang="nl-NL" dirty="0"/>
              <a:t>15 oktober 2018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2251683-0DD1-8A4B-BFE9-DF3B39874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01" y="1187453"/>
            <a:ext cx="10615247" cy="501649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400">
                <a:solidFill>
                  <a:srgbClr val="E31018"/>
                </a:solidFill>
                <a:latin typeface="FagoNoRegularLF-Roman" pitchFamily="2" charset="0"/>
              </a:defRPr>
            </a:lvl1pPr>
          </a:lstStyle>
          <a:p>
            <a:r>
              <a:rPr lang="en-US" dirty="0" err="1"/>
              <a:t>Subtitel</a:t>
            </a:r>
            <a:r>
              <a:rPr lang="en-US" dirty="0"/>
              <a:t> lorem ipsum </a:t>
            </a:r>
            <a:r>
              <a:rPr lang="en-US" dirty="0" err="1"/>
              <a:t>dolow</a:t>
            </a:r>
            <a:r>
              <a:rPr lang="en-US" dirty="0"/>
              <a:t>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B8FB16D-F972-964D-A3BE-43A4242EB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8001" y="2190046"/>
            <a:ext cx="7741519" cy="3843751"/>
          </a:xfrm>
        </p:spPr>
        <p:txBody>
          <a:bodyPr vert="horz" wrap="square" lIns="0" tIns="46800" rIns="0" numCol="1">
            <a:noAutofit/>
          </a:bodyPr>
          <a:lstStyle>
            <a:lvl1pPr marL="0" indent="0">
              <a:lnSpc>
                <a:spcPct val="90000"/>
              </a:lnSpc>
              <a:spcBef>
                <a:spcPts val="733"/>
              </a:spcBef>
              <a:buNone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1pPr>
            <a:lvl2pPr marL="0" indent="-287993" algn="l">
              <a:lnSpc>
                <a:spcPts val="2267"/>
              </a:lnSpc>
              <a:spcBef>
                <a:spcPts val="267"/>
              </a:spcBef>
              <a:buClr>
                <a:srgbClr val="E31018"/>
              </a:buClr>
              <a:buSzPct val="130000"/>
              <a:buFont typeface="Wingdings" pitchFamily="2" charset="2"/>
              <a:buChar char="§"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2pPr>
            <a:lvl3pPr marL="508787" indent="-187195">
              <a:buClr>
                <a:srgbClr val="E31018"/>
              </a:buClr>
              <a:buSzPct val="100000"/>
              <a:buFontTx/>
              <a:buBlip>
                <a:blip r:embed="rId2"/>
              </a:buBlip>
              <a:defRPr sz="16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67" b="0" i="0">
                <a:solidFill>
                  <a:srgbClr val="7F7F7F"/>
                </a:solidFill>
                <a:latin typeface="Source Sans Pro" panose="020B0503030403020204" pitchFamily="34" charset="77"/>
              </a:defRPr>
            </a:lvl4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marL="1600160" marR="0" lvl="3" indent="-228594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dirty="0"/>
              <a:t>Derde niveau</a:t>
            </a:r>
          </a:p>
          <a:p>
            <a:pPr lvl="3"/>
            <a:endParaRPr lang="en-US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B5900AD-0BCC-3C41-816F-DACBC4E80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0069" y="5594636"/>
            <a:ext cx="2224332" cy="1272073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8CE3DC8-A4AB-0946-AD95-F1FE698CB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446" y="6365511"/>
            <a:ext cx="1063109" cy="355965"/>
          </a:xfrm>
        </p:spPr>
        <p:txBody>
          <a:bodyPr lIns="54000" tIns="0" rIns="0" bIns="0" anchor="t" anchorCtr="0"/>
          <a:lstStyle>
            <a:lvl1pPr algn="l">
              <a:defRPr sz="933" b="1">
                <a:solidFill>
                  <a:schemeClr val="tx1"/>
                </a:solidFill>
                <a:latin typeface="FagoNoRegularLF-Roman" pitchFamily="2" charset="0"/>
              </a:defRPr>
            </a:lvl1pPr>
          </a:lstStyle>
          <a:p>
            <a:fld id="{7BB94665-D098-D840-B38D-7FF34B6AB3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F97E31B3-8EF6-D54F-AB0C-575D50AE2B47}"/>
              </a:ext>
            </a:extLst>
          </p:cNvPr>
          <p:cNvCxnSpPr>
            <a:cxnSpLocks/>
          </p:cNvCxnSpPr>
          <p:nvPr userDrawn="1"/>
        </p:nvCxnSpPr>
        <p:spPr>
          <a:xfrm>
            <a:off x="773143" y="1894827"/>
            <a:ext cx="841891" cy="0"/>
          </a:xfrm>
          <a:prstGeom prst="line">
            <a:avLst/>
          </a:prstGeom>
          <a:ln w="127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253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Paginatitel op twee regels lorem"/>
          <p:cNvSpPr>
            <a:spLocks noGrp="1"/>
          </p:cNvSpPr>
          <p:nvPr>
            <p:ph type="title"/>
          </p:nvPr>
        </p:nvSpPr>
        <p:spPr>
          <a:xfrm>
            <a:off x="768000" y="586154"/>
            <a:ext cx="4534091" cy="97153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80000"/>
              </a:lnSpc>
              <a:defRPr sz="4267" b="1">
                <a:solidFill>
                  <a:srgbClr val="E31018"/>
                </a:solidFill>
                <a:latin typeface="FagoNoBold-Roman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2251683-0DD1-8A4B-BFE9-DF3B39874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001" y="1774987"/>
            <a:ext cx="4534092" cy="633351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400">
                <a:solidFill>
                  <a:srgbClr val="E31018"/>
                </a:solidFill>
                <a:latin typeface="FagoNoRegularLF-Roman" pitchFamily="2" charset="0"/>
              </a:defRPr>
            </a:lvl1pPr>
          </a:lstStyle>
          <a:p>
            <a:r>
              <a:rPr lang="en-US" dirty="0" err="1"/>
              <a:t>Subtitel</a:t>
            </a:r>
            <a:r>
              <a:rPr lang="en-US" dirty="0"/>
              <a:t> lorem ipsum </a:t>
            </a:r>
            <a:r>
              <a:rPr lang="en-US" dirty="0" err="1"/>
              <a:t>dolow</a:t>
            </a:r>
            <a:r>
              <a:rPr lang="en-US" dirty="0"/>
              <a:t>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07686373-BA7C-1045-B0AF-320DEB10E1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6420" y="586153"/>
            <a:ext cx="6253904" cy="62805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225CEED-4B28-CE4E-A462-6C82D4BA41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000" y="2914102"/>
            <a:ext cx="4154080" cy="2591599"/>
          </a:xfrm>
        </p:spPr>
        <p:txBody>
          <a:bodyPr vert="horz" wrap="square" lIns="0" tIns="0" rIns="0" numCol="1">
            <a:noAutofit/>
          </a:bodyPr>
          <a:lstStyle>
            <a:lvl1pPr marL="0" indent="0">
              <a:lnSpc>
                <a:spcPct val="90000"/>
              </a:lnSpc>
              <a:spcBef>
                <a:spcPts val="733"/>
              </a:spcBef>
              <a:buNone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1pPr>
            <a:lvl2pPr marL="0" indent="-287993" algn="l">
              <a:lnSpc>
                <a:spcPts val="2267"/>
              </a:lnSpc>
              <a:spcBef>
                <a:spcPts val="267"/>
              </a:spcBef>
              <a:buClr>
                <a:srgbClr val="E31018"/>
              </a:buClr>
              <a:buSzPct val="130000"/>
              <a:buFont typeface="Wingdings" pitchFamily="2" charset="2"/>
              <a:buChar char="§"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2pPr>
            <a:lvl3pPr marL="575986" indent="-287993">
              <a:buClr>
                <a:srgbClr val="E31018"/>
              </a:buClr>
              <a:buSzPct val="140000"/>
              <a:buFont typeface="Al Bayan Bold" pitchFamily="2" charset="-78"/>
              <a:buChar char="&gt;"/>
              <a:defRPr sz="16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3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67F314D-2F1D-EB42-9D77-CE7DFF581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8001" y="6365511"/>
            <a:ext cx="812444" cy="355965"/>
          </a:xfrm>
        </p:spPr>
        <p:txBody>
          <a:bodyPr lIns="0" tIns="0" rIns="0" bIns="0" anchor="t" anchorCtr="0"/>
          <a:lstStyle>
            <a:lvl1pPr>
              <a:defRPr sz="933" b="1">
                <a:latin typeface="FagoNoRegularLF-Roman" pitchFamily="2" charset="0"/>
              </a:defRPr>
            </a:lvl1pPr>
          </a:lstStyle>
          <a:p>
            <a:r>
              <a:rPr lang="nl-NL" dirty="0"/>
              <a:t>15 oktober 2018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7D96F4E-2532-7646-BC48-0811E044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0446" y="6365511"/>
            <a:ext cx="1063109" cy="355965"/>
          </a:xfrm>
        </p:spPr>
        <p:txBody>
          <a:bodyPr lIns="54000" tIns="0" rIns="0" bIns="0" anchor="t" anchorCtr="0"/>
          <a:lstStyle>
            <a:lvl1pPr algn="l">
              <a:defRPr sz="933" b="1">
                <a:solidFill>
                  <a:schemeClr val="tx1"/>
                </a:solidFill>
                <a:latin typeface="FagoNoRegularLF-Roman" pitchFamily="2" charset="0"/>
              </a:defRPr>
            </a:lvl1pPr>
          </a:lstStyle>
          <a:p>
            <a:fld id="{7BB94665-D098-D840-B38D-7FF34B6AB3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83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subkop + beelden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Paginatitel op twee regels lorem"/>
          <p:cNvSpPr>
            <a:spLocks noGrp="1"/>
          </p:cNvSpPr>
          <p:nvPr>
            <p:ph type="title"/>
          </p:nvPr>
        </p:nvSpPr>
        <p:spPr>
          <a:xfrm>
            <a:off x="768000" y="586154"/>
            <a:ext cx="4534091" cy="97153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80000"/>
              </a:lnSpc>
              <a:defRPr sz="4267" b="1">
                <a:solidFill>
                  <a:srgbClr val="E31018"/>
                </a:solidFill>
                <a:latin typeface="FagoNoBold-Roman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2251683-0DD1-8A4B-BFE9-DF3B39874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7999" y="1774987"/>
            <a:ext cx="4534092" cy="633351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400">
                <a:solidFill>
                  <a:srgbClr val="E31018"/>
                </a:solidFill>
                <a:latin typeface="FagoNoRegularLF-Roman" pitchFamily="2" charset="0"/>
              </a:defRPr>
            </a:lvl1pPr>
          </a:lstStyle>
          <a:p>
            <a:r>
              <a:rPr lang="en-US" dirty="0" err="1"/>
              <a:t>Subtitel</a:t>
            </a:r>
            <a:r>
              <a:rPr lang="en-US" dirty="0"/>
              <a:t> lorem ipsum </a:t>
            </a:r>
            <a:r>
              <a:rPr lang="en-US" dirty="0" err="1"/>
              <a:t>dolow</a:t>
            </a:r>
            <a:r>
              <a:rPr lang="en-US" dirty="0"/>
              <a:t>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07686373-BA7C-1045-B0AF-320DEB10E1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6420" y="586153"/>
            <a:ext cx="6253904" cy="62805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225CEED-4B28-CE4E-A462-6C82D4BA41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000" y="2914102"/>
            <a:ext cx="4154080" cy="2591599"/>
          </a:xfrm>
        </p:spPr>
        <p:txBody>
          <a:bodyPr vert="horz" wrap="square" lIns="0" tIns="0" rIns="0" numCol="1">
            <a:noAutofit/>
          </a:bodyPr>
          <a:lstStyle>
            <a:lvl1pPr marL="0" indent="0">
              <a:lnSpc>
                <a:spcPct val="90000"/>
              </a:lnSpc>
              <a:spcBef>
                <a:spcPts val="733"/>
              </a:spcBef>
              <a:buNone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1pPr>
            <a:lvl2pPr marL="0" indent="-287993" algn="l">
              <a:lnSpc>
                <a:spcPts val="2267"/>
              </a:lnSpc>
              <a:spcBef>
                <a:spcPts val="267"/>
              </a:spcBef>
              <a:buClr>
                <a:srgbClr val="E31018"/>
              </a:buClr>
              <a:buSzPct val="130000"/>
              <a:buFont typeface="Wingdings" pitchFamily="2" charset="2"/>
              <a:buChar char="§"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2pPr>
            <a:lvl3pPr marL="575986" indent="-287993">
              <a:buClr>
                <a:srgbClr val="E31018"/>
              </a:buClr>
              <a:buSzPct val="140000"/>
              <a:buFont typeface="Al Bayan Bold" pitchFamily="2" charset="-78"/>
              <a:buChar char="&gt;"/>
              <a:defRPr sz="16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3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  <a:endParaRPr lang="en-US" dirty="0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82356FC-FCEC-1B41-A6F1-97C981ED3DC1}"/>
              </a:ext>
            </a:extLst>
          </p:cNvPr>
          <p:cNvCxnSpPr>
            <a:cxnSpLocks/>
          </p:cNvCxnSpPr>
          <p:nvPr userDrawn="1"/>
        </p:nvCxnSpPr>
        <p:spPr>
          <a:xfrm>
            <a:off x="768000" y="2544631"/>
            <a:ext cx="841891" cy="0"/>
          </a:xfrm>
          <a:prstGeom prst="line">
            <a:avLst/>
          </a:prstGeom>
          <a:ln w="127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036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73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A28D65D3-B26D-B44E-9A7E-B2CCB1792BA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43717" y="14818"/>
            <a:ext cx="9548283" cy="682836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8001" y="465513"/>
            <a:ext cx="4149969" cy="1961164"/>
          </a:xfrm>
        </p:spPr>
        <p:txBody>
          <a:bodyPr lIns="0" tIns="46800" rIns="0" anchor="t" anchorCtr="0">
            <a:noAutofit/>
          </a:bodyPr>
          <a:lstStyle>
            <a:lvl1pPr>
              <a:lnSpc>
                <a:spcPts val="4480"/>
              </a:lnSpc>
              <a:defRPr sz="4267" b="1">
                <a:solidFill>
                  <a:srgbClr val="E31018"/>
                </a:solidFill>
                <a:latin typeface="FagoNoBold-Roman" pitchFamily="2" charset="0"/>
              </a:defRPr>
            </a:lvl1pPr>
          </a:lstStyle>
          <a:p>
            <a:r>
              <a:rPr lang="nl-NL" dirty="0"/>
              <a:t>Het onderwerp van de presentatie.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69448F5-5A77-0045-928D-BC990616EB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8001" y="3392170"/>
            <a:ext cx="3786551" cy="336916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1867" b="1">
                <a:latin typeface="FagoNoBold-Roman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Naam van de gepresenteerde</a:t>
            </a:r>
          </a:p>
        </p:txBody>
      </p:sp>
      <p:sp>
        <p:nvSpPr>
          <p:cNvPr id="14" name="Tijdelijke aanduiding voor tekst 11">
            <a:extLst>
              <a:ext uri="{FF2B5EF4-FFF2-40B4-BE49-F238E27FC236}">
                <a16:creationId xmlns:a16="http://schemas.microsoft.com/office/drawing/2014/main" id="{060461B9-608D-7C49-820D-E60AB24950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167" y="3740485"/>
            <a:ext cx="3797300" cy="199617"/>
          </a:xfrm>
        </p:spPr>
        <p:txBody>
          <a:bodyPr lIns="0" tIns="0" rIns="0" bIns="46800">
            <a:noAutofit/>
          </a:bodyPr>
          <a:lstStyle>
            <a:lvl1pPr marL="0" indent="0" algn="l">
              <a:buNone/>
              <a:defRPr sz="1867">
                <a:latin typeface="FagoNoRegularLF-Roman" pitchFamily="2" charset="0"/>
              </a:defRPr>
            </a:lvl1pPr>
          </a:lstStyle>
          <a:p>
            <a:r>
              <a:rPr lang="nl-NL" dirty="0"/>
              <a:t>datum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60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subkop + beelde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CAC92458-A7AE-2B4F-9AA8-460250F3A203}"/>
              </a:ext>
            </a:extLst>
          </p:cNvPr>
          <p:cNvSpPr/>
          <p:nvPr userDrawn="1"/>
        </p:nvSpPr>
        <p:spPr>
          <a:xfrm>
            <a:off x="1" y="3069150"/>
            <a:ext cx="5921828" cy="3797559"/>
          </a:xfrm>
          <a:prstGeom prst="rect">
            <a:avLst/>
          </a:prstGeom>
          <a:solidFill>
            <a:srgbClr val="F3F3F3"/>
          </a:solidFill>
          <a:ln>
            <a:solidFill>
              <a:srgbClr val="F3F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8001" y="586154"/>
            <a:ext cx="10615247" cy="558437"/>
          </a:xfrm>
        </p:spPr>
        <p:txBody>
          <a:bodyPr lIns="0" tIns="0" rIns="0" bIns="0" anchor="t" anchorCtr="0">
            <a:noAutofit/>
          </a:bodyPr>
          <a:lstStyle>
            <a:lvl1pPr>
              <a:defRPr sz="4267" b="1">
                <a:solidFill>
                  <a:srgbClr val="E31018"/>
                </a:solidFill>
                <a:latin typeface="FagoNoBold-Roman" pitchFamily="2" charset="0"/>
              </a:defRPr>
            </a:lvl1pPr>
          </a:lstStyle>
          <a:p>
            <a:r>
              <a:rPr lang="nl-NL" dirty="0"/>
              <a:t>Paginatitel </a:t>
            </a:r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 </a:t>
            </a:r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2251683-0DD1-8A4B-BFE9-DF3B39874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01" y="1187453"/>
            <a:ext cx="10615247" cy="501649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400">
                <a:solidFill>
                  <a:srgbClr val="E31018"/>
                </a:solidFill>
                <a:latin typeface="FagoNoRegularLF-Roman" pitchFamily="2" charset="0"/>
              </a:defRPr>
            </a:lvl1pPr>
          </a:lstStyle>
          <a:p>
            <a:r>
              <a:rPr lang="en-US" dirty="0" err="1"/>
              <a:t>Subtitel</a:t>
            </a:r>
            <a:r>
              <a:rPr lang="en-US" dirty="0"/>
              <a:t> lorem ipsum </a:t>
            </a:r>
            <a:r>
              <a:rPr lang="en-US" dirty="0" err="1"/>
              <a:t>dolow</a:t>
            </a:r>
            <a:r>
              <a:rPr lang="en-US" dirty="0"/>
              <a:t>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B8FB16D-F972-964D-A3BE-43A4242EB7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43131" y="5064969"/>
            <a:ext cx="2724539" cy="791055"/>
          </a:xfrm>
        </p:spPr>
        <p:txBody>
          <a:bodyPr vert="horz" wrap="square" lIns="0" tIns="46800" rIns="0" numCol="1" spcCol="180000">
            <a:noAutofit/>
          </a:bodyPr>
          <a:lstStyle>
            <a:lvl1pPr marL="0" indent="0">
              <a:lnSpc>
                <a:spcPct val="90000"/>
              </a:lnSpc>
              <a:spcBef>
                <a:spcPts val="733"/>
              </a:spcBef>
              <a:buNone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1pPr>
            <a:lvl2pPr marL="0" indent="-287993" algn="l">
              <a:lnSpc>
                <a:spcPts val="2267"/>
              </a:lnSpc>
              <a:spcBef>
                <a:spcPts val="267"/>
              </a:spcBef>
              <a:buClr>
                <a:srgbClr val="E31018"/>
              </a:buClr>
              <a:buSzPct val="130000"/>
              <a:buFont typeface="Wingdings" pitchFamily="2" charset="2"/>
              <a:buChar char="§"/>
              <a:defRPr sz="2000">
                <a:solidFill>
                  <a:srgbClr val="7F7F7F"/>
                </a:solidFill>
                <a:latin typeface="+mn-lt"/>
              </a:defRPr>
            </a:lvl2pPr>
            <a:lvl3pPr marL="575986" indent="-287993">
              <a:buClr>
                <a:srgbClr val="E31018"/>
              </a:buClr>
              <a:buSzPct val="140000"/>
              <a:buFont typeface="Al Bayan Bold" pitchFamily="2" charset="-78"/>
              <a:buChar char="&gt;"/>
              <a:defRPr sz="1600">
                <a:solidFill>
                  <a:srgbClr val="7F7F7F"/>
                </a:solidFill>
                <a:latin typeface="+mn-lt"/>
              </a:defRPr>
            </a:lvl3pPr>
          </a:lstStyle>
          <a:p>
            <a:endParaRPr lang="en-US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7BD7DE3-7F4B-D146-AE2E-134E8351C3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6889" y="2040466"/>
            <a:ext cx="2327999" cy="17750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Tijdelijke aanduiding voor afbeelding 7">
            <a:extLst>
              <a:ext uri="{FF2B5EF4-FFF2-40B4-BE49-F238E27FC236}">
                <a16:creationId xmlns:a16="http://schemas.microsoft.com/office/drawing/2014/main" id="{C0A47E42-57E6-0141-91F0-BBDD6A3620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933562" y="2040465"/>
            <a:ext cx="4157703" cy="27990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ijdelijke aanduiding voor afbeelding 7">
            <a:extLst>
              <a:ext uri="{FF2B5EF4-FFF2-40B4-BE49-F238E27FC236}">
                <a16:creationId xmlns:a16="http://schemas.microsoft.com/office/drawing/2014/main" id="{3B8587E3-17BE-AA43-8DEE-0C56A00CF27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326688" y="2040467"/>
            <a:ext cx="4848000" cy="4817533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6" name="Tijdelijke aanduiding voor afbeelding 7">
            <a:extLst>
              <a:ext uri="{FF2B5EF4-FFF2-40B4-BE49-F238E27FC236}">
                <a16:creationId xmlns:a16="http://schemas.microsoft.com/office/drawing/2014/main" id="{D6FC12AF-62B9-A044-A74E-CA77754B8CA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6889" y="4080931"/>
            <a:ext cx="2327999" cy="1775092"/>
          </a:xfrm>
        </p:spPr>
        <p:txBody>
          <a:bodyPr/>
          <a:lstStyle/>
          <a:p>
            <a:endParaRPr lang="en-US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1EE817AD-0CFF-B04C-8076-6CBAF63D0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0069" y="5594636"/>
            <a:ext cx="2224332" cy="12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1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+ beelden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Paginatitel op twee regels lorem"/>
          <p:cNvSpPr>
            <a:spLocks noGrp="1"/>
          </p:cNvSpPr>
          <p:nvPr>
            <p:ph type="title"/>
          </p:nvPr>
        </p:nvSpPr>
        <p:spPr>
          <a:xfrm>
            <a:off x="768000" y="586154"/>
            <a:ext cx="4534091" cy="97153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80000"/>
              </a:lnSpc>
              <a:defRPr sz="4267" b="1">
                <a:solidFill>
                  <a:srgbClr val="E31018"/>
                </a:solidFill>
                <a:latin typeface="FagoNoBold-Roman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07686373-BA7C-1045-B0AF-320DEB10E1E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26420" y="586153"/>
            <a:ext cx="6253904" cy="62805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Tijdelijke aanduiding voor tekst 11">
            <a:extLst>
              <a:ext uri="{FF2B5EF4-FFF2-40B4-BE49-F238E27FC236}">
                <a16:creationId xmlns:a16="http://schemas.microsoft.com/office/drawing/2014/main" id="{1225CEED-4B28-CE4E-A462-6C82D4BA41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000" y="2914102"/>
            <a:ext cx="4154080" cy="2591599"/>
          </a:xfrm>
        </p:spPr>
        <p:txBody>
          <a:bodyPr vert="horz" wrap="square" lIns="0" tIns="0" rIns="0" numCol="1">
            <a:noAutofit/>
          </a:bodyPr>
          <a:lstStyle>
            <a:lvl1pPr marL="0" indent="0">
              <a:lnSpc>
                <a:spcPct val="90000"/>
              </a:lnSpc>
              <a:spcBef>
                <a:spcPts val="733"/>
              </a:spcBef>
              <a:buNone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1pPr>
            <a:lvl2pPr marL="0" indent="-287993" algn="l">
              <a:lnSpc>
                <a:spcPts val="2267"/>
              </a:lnSpc>
              <a:spcBef>
                <a:spcPts val="267"/>
              </a:spcBef>
              <a:buClr>
                <a:srgbClr val="E31018"/>
              </a:buClr>
              <a:buSzPct val="130000"/>
              <a:buFont typeface="Wingdings" pitchFamily="2" charset="2"/>
              <a:buChar char="§"/>
              <a:defRPr sz="20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2pPr>
            <a:lvl3pPr marL="575986" indent="-287993">
              <a:buClr>
                <a:srgbClr val="E31018"/>
              </a:buClr>
              <a:buSzPct val="140000"/>
              <a:buFont typeface="Al Bayan Bold" pitchFamily="2" charset="-78"/>
              <a:buChar char="&gt;"/>
              <a:defRPr sz="1600" b="0" i="0">
                <a:solidFill>
                  <a:srgbClr val="7F7F7F"/>
                </a:solidFill>
                <a:latin typeface="Source Sans Pro" panose="020B0503030403020204" pitchFamily="34" charset="77"/>
              </a:defRPr>
            </a:lvl3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  <a:endParaRPr lang="en-US" dirty="0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B82356FC-FCEC-1B41-A6F1-97C981ED3DC1}"/>
              </a:ext>
            </a:extLst>
          </p:cNvPr>
          <p:cNvCxnSpPr>
            <a:cxnSpLocks/>
          </p:cNvCxnSpPr>
          <p:nvPr userDrawn="1"/>
        </p:nvCxnSpPr>
        <p:spPr>
          <a:xfrm>
            <a:off x="768000" y="2114325"/>
            <a:ext cx="841891" cy="0"/>
          </a:xfrm>
          <a:prstGeom prst="line">
            <a:avLst/>
          </a:prstGeom>
          <a:ln w="127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551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eldvullend + korte subkop roo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Paginatitel op twee regels lorem"/>
          <p:cNvSpPr>
            <a:spLocks noGrp="1"/>
          </p:cNvSpPr>
          <p:nvPr>
            <p:ph type="title"/>
          </p:nvPr>
        </p:nvSpPr>
        <p:spPr>
          <a:xfrm>
            <a:off x="768000" y="586154"/>
            <a:ext cx="4869765" cy="971533"/>
          </a:xfrm>
        </p:spPr>
        <p:txBody>
          <a:bodyPr wrap="square" lIns="0" tIns="0" rIns="0" bIns="0" anchor="t" anchorCtr="0">
            <a:noAutofit/>
          </a:bodyPr>
          <a:lstStyle>
            <a:lvl1pPr>
              <a:lnSpc>
                <a:spcPct val="80000"/>
              </a:lnSpc>
              <a:defRPr sz="4267" b="1">
                <a:solidFill>
                  <a:srgbClr val="E31018"/>
                </a:solidFill>
                <a:latin typeface="FagoNoBold-Roman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A2251683-0DD1-8A4B-BFE9-DF3B39874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8001" y="1774987"/>
            <a:ext cx="4869767" cy="633351"/>
          </a:xfrm>
        </p:spPr>
        <p:txBody>
          <a:bodyPr lIns="0" rIns="0">
            <a:noAutofit/>
          </a:bodyPr>
          <a:lstStyle>
            <a:lvl1pPr marL="0" indent="0" algn="l">
              <a:buNone/>
              <a:defRPr sz="2400">
                <a:solidFill>
                  <a:srgbClr val="E31018"/>
                </a:solidFill>
                <a:latin typeface="FagoNoRegularLF-Roman" pitchFamily="2" charset="0"/>
              </a:defRPr>
            </a:lvl1pPr>
          </a:lstStyle>
          <a:p>
            <a:r>
              <a:rPr lang="en-US" dirty="0" err="1"/>
              <a:t>Subtitel</a:t>
            </a:r>
            <a:r>
              <a:rPr lang="en-US" dirty="0"/>
              <a:t> lorem ipsum </a:t>
            </a:r>
            <a:r>
              <a:rPr lang="en-US" dirty="0" err="1"/>
              <a:t>dolow</a:t>
            </a:r>
            <a:r>
              <a:rPr lang="en-US" dirty="0"/>
              <a:t> </a:t>
            </a:r>
            <a:r>
              <a:rPr lang="en-US" dirty="0" err="1"/>
              <a:t>amet</a:t>
            </a:r>
            <a:endParaRPr lang="en-US" dirty="0"/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6DB47F34-760D-4645-BA06-0AD66A011C86}"/>
              </a:ext>
            </a:extLst>
          </p:cNvPr>
          <p:cNvCxnSpPr>
            <a:cxnSpLocks/>
          </p:cNvCxnSpPr>
          <p:nvPr userDrawn="1"/>
        </p:nvCxnSpPr>
        <p:spPr>
          <a:xfrm>
            <a:off x="1856443" y="6381477"/>
            <a:ext cx="0" cy="10134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125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9EF215E-B418-8749-B419-68CD879C96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4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9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85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9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5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A030D-A6B7-495A-B29E-6CDBC0046C67}" type="datetimeFigureOut">
              <a:rPr lang="en-US" smtClean="0"/>
              <a:t>10/1/19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CD22C-52E6-4085-B3C5-F7ECE8FA626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1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0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jpeg"/><Relationship Id="rId3" Type="http://schemas.openxmlformats.org/officeDocument/2006/relationships/image" Target="../media/image62.png"/><Relationship Id="rId21" Type="http://schemas.openxmlformats.org/officeDocument/2006/relationships/image" Target="../media/image80.jpe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image" Target="../media/image61.jpeg"/><Relationship Id="rId16" Type="http://schemas.openxmlformats.org/officeDocument/2006/relationships/image" Target="../media/image75.png"/><Relationship Id="rId20" Type="http://schemas.openxmlformats.org/officeDocument/2006/relationships/image" Target="../media/image7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Relationship Id="rId22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8.png"/><Relationship Id="rId7" Type="http://schemas.openxmlformats.org/officeDocument/2006/relationships/hyperlink" Target="http://www.google.nl/url?sa=i&amp;rct=j&amp;q=&amp;esrc=s&amp;frm=1&amp;source=images&amp;cd=&amp;cad=rja&amp;uact=8&amp;ved=0CAcQjRxqFQoTCMjXgfO4nMgCFQPVFAodm1QG_w&amp;url=http://www.simplyamsterdam.nl/Pllek.htm&amp;psig=AFQjCNEN6PZH6U8S4_aUhdSobm5oK4WCHw&amp;ust=1443622999622534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0.jpeg"/><Relationship Id="rId11" Type="http://schemas.openxmlformats.org/officeDocument/2006/relationships/image" Target="../media/image94.jpeg"/><Relationship Id="rId5" Type="http://schemas.openxmlformats.org/officeDocument/2006/relationships/image" Target="../media/image89.jpeg"/><Relationship Id="rId10" Type="http://schemas.openxmlformats.org/officeDocument/2006/relationships/image" Target="../media/image93.jpeg"/><Relationship Id="rId4" Type="http://schemas.openxmlformats.org/officeDocument/2006/relationships/hyperlink" Target="http://www.google.nl/url?sa=i&amp;rct=j&amp;q=&amp;esrc=s&amp;frm=1&amp;source=images&amp;cd=&amp;cad=rja&amp;uact=8&amp;ved=0CAcQjRxqFQoTCMDXgfu3nMgCFczvFAodW1IHYg&amp;url=http://www.parool.nl/parool/nl/4/AMSTERDAM/article/detail/3750230/2014/09/18/Openbaar-vervoer-blijft-in-Amsterdam-gratis-voor-senioren.dhtml&amp;bvm=bv.103627116,d.bGQ&amp;psig=AFQjCNEmQwzlwnrO29NVIIF78NogQ69rFw&amp;ust=1443622740294789" TargetMode="External"/><Relationship Id="rId9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s://www.am.nl/publicatie/samen-stad-maken/" TargetMode="Externa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800" y="-685800"/>
            <a:ext cx="12896850" cy="3315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10797"/>
            <a:ext cx="12192000" cy="8629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242" y="5632798"/>
            <a:ext cx="5315622" cy="745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5084" y="1777180"/>
            <a:ext cx="64539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chemeClr val="bg1"/>
                </a:solidFill>
                <a:latin typeface="BoosterNextFY-Medium" panose="02000603000000020004" pitchFamily="50" charset="0"/>
                <a:cs typeface="Arial" panose="020B0604020202020204" pitchFamily="34" charset="0"/>
              </a:rPr>
              <a:t>Inclusieve verdichting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95" r="-366"/>
          <a:stretch/>
        </p:blipFill>
        <p:spPr>
          <a:xfrm>
            <a:off x="8830525" y="5705660"/>
            <a:ext cx="1741883" cy="600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0000" y="3104186"/>
            <a:ext cx="34456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 err="1">
                <a:solidFill>
                  <a:schemeClr val="bg1"/>
                </a:solidFill>
                <a:latin typeface="BoosterNextFY-Medium" panose="02000603000000020004" pitchFamily="50" charset="0"/>
                <a:cs typeface="Arial" panose="020B0604020202020204" pitchFamily="34" charset="0"/>
              </a:rPr>
              <a:t>sLIM</a:t>
            </a:r>
            <a:r>
              <a:rPr lang="nl-NL" sz="4400" b="1" dirty="0">
                <a:solidFill>
                  <a:schemeClr val="bg1"/>
                </a:solidFill>
                <a:latin typeface="BoosterNextFY-Medium" panose="02000603000000020004" pitchFamily="50" charset="0"/>
                <a:cs typeface="Arial" panose="020B0604020202020204" pitchFamily="34" charset="0"/>
              </a:rPr>
              <a:t> Masterclass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798593" y="1041072"/>
            <a:ext cx="4817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  <a:latin typeface="BoosterNextFY-Medium" panose="02000603000000020004" pitchFamily="50" charset="0"/>
              </a:rPr>
              <a:t>25 september 2019</a:t>
            </a:r>
            <a:endParaRPr lang="en-US" sz="2800" dirty="0">
              <a:solidFill>
                <a:schemeClr val="bg1"/>
              </a:solidFill>
              <a:latin typeface="BoosterNextFY-Medium" panose="020006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59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4C47990-3E00-3347-8C70-25EDF6A13F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00" y="0"/>
            <a:ext cx="1098900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3FFD295-A6E6-864A-BF31-C27B508B4621}"/>
              </a:ext>
            </a:extLst>
          </p:cNvPr>
          <p:cNvSpPr txBox="1"/>
          <p:nvPr/>
        </p:nvSpPr>
        <p:spPr>
          <a:xfrm>
            <a:off x="8323388" y="6224955"/>
            <a:ext cx="17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+mj-lt"/>
              </a:rPr>
              <a:t>Dordrecht - 1966</a:t>
            </a:r>
          </a:p>
        </p:txBody>
      </p:sp>
    </p:spTree>
    <p:extLst>
      <p:ext uri="{BB962C8B-B14F-4D97-AF65-F5344CB8AC3E}">
        <p14:creationId xmlns:p14="http://schemas.microsoft.com/office/powerpoint/2010/main" val="849375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39D4B06-4023-674A-AF5F-3B5FE4BADF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857" y="0"/>
            <a:ext cx="9900286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C56CD20-8A0C-F547-9E17-A942796928C2}"/>
              </a:ext>
            </a:extLst>
          </p:cNvPr>
          <p:cNvSpPr txBox="1"/>
          <p:nvPr/>
        </p:nvSpPr>
        <p:spPr>
          <a:xfrm>
            <a:off x="8944711" y="6307016"/>
            <a:ext cx="17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+mj-lt"/>
              </a:rPr>
              <a:t>Dordrecht - 2013</a:t>
            </a:r>
          </a:p>
        </p:txBody>
      </p:sp>
    </p:spTree>
    <p:extLst>
      <p:ext uri="{BB962C8B-B14F-4D97-AF65-F5344CB8AC3E}">
        <p14:creationId xmlns:p14="http://schemas.microsoft.com/office/powerpoint/2010/main" val="2914761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5032EE8-E585-694E-9409-347F61ABAF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087" y="0"/>
            <a:ext cx="8759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9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75FB26-5EF4-5144-99B9-11C16EC8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Reactie Wethouder Karin </a:t>
            </a:r>
            <a:r>
              <a:rPr lang="nl-NL" sz="4000" dirty="0" err="1"/>
              <a:t>Schrederhof</a:t>
            </a:r>
            <a:r>
              <a:rPr lang="nl-NL" sz="4000" dirty="0"/>
              <a:t> (Delft)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BB06D3-0BED-194F-89C7-EE47B2F6D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66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+mj-lt"/>
              </a:rPr>
              <a:t>Wethouder: Wonen, </a:t>
            </a:r>
            <a:r>
              <a:rPr lang="nl-NL" sz="2000" dirty="0" err="1">
                <a:latin typeface="+mj-lt"/>
              </a:rPr>
              <a:t>Wmo</a:t>
            </a:r>
            <a:r>
              <a:rPr lang="nl-NL" sz="2000" dirty="0">
                <a:latin typeface="+mj-lt"/>
              </a:rPr>
              <a:t> en sport. Hieronder  vallen: Wonen, </a:t>
            </a:r>
            <a:r>
              <a:rPr lang="nl-NL" sz="2000" dirty="0" err="1">
                <a:latin typeface="+mj-lt"/>
              </a:rPr>
              <a:t>Wmo</a:t>
            </a:r>
            <a:r>
              <a:rPr lang="nl-NL" sz="2000" dirty="0">
                <a:latin typeface="+mj-lt"/>
              </a:rPr>
              <a:t>, Armoedebeleid, Sport en Personeel en organisatie. 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188DDAAC-3945-A54E-8F66-959F31B1BB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89335"/>
            <a:ext cx="3440723" cy="48279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A68DAF3-7A28-5B4A-A015-3E35F2862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2616" y="2321657"/>
            <a:ext cx="5598258" cy="39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7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75FB26-5EF4-5144-99B9-11C16EC8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err="1"/>
              <a:t>Keynote</a:t>
            </a:r>
            <a:r>
              <a:rPr lang="nl-NL" sz="4000" dirty="0"/>
              <a:t> spreker 1: Dr. Tina </a:t>
            </a:r>
            <a:r>
              <a:rPr lang="nl-NL" sz="4000" dirty="0" err="1"/>
              <a:t>Rahimy</a:t>
            </a:r>
            <a:endParaRPr lang="nl-NL" sz="4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BB06D3-0BED-194F-89C7-EE47B2F6D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022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+mj-lt"/>
              </a:rPr>
              <a:t>Lector Sociaal werk in de superdiverse stad bij </a:t>
            </a:r>
            <a:r>
              <a:rPr lang="nl-NL" sz="2000" b="1" dirty="0">
                <a:latin typeface="+mj-lt"/>
              </a:rPr>
              <a:t>Hogeschool Rotterdam</a:t>
            </a:r>
            <a:r>
              <a:rPr lang="nl-NL" sz="2000" dirty="0">
                <a:latin typeface="+mj-lt"/>
              </a:rPr>
              <a:t>. Haar onderzoek valt binnen de onderzoekslijn Inclusie van Kenniscentrum Talentontwikkeling.</a:t>
            </a:r>
          </a:p>
          <a:p>
            <a:pPr marL="0" indent="0">
              <a:buNone/>
            </a:pPr>
            <a:endParaRPr lang="nl-NL" sz="2000" dirty="0">
              <a:latin typeface="+mj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71E92B2-D338-9F43-8137-82E35F75D9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0883" y="2836985"/>
            <a:ext cx="6192917" cy="3474915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188DDAAC-3945-A54E-8F66-959F31B1BB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89335"/>
            <a:ext cx="3440723" cy="48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45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16C14AC-D7B7-5447-9590-53B33300F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945" y="3429000"/>
            <a:ext cx="2857500" cy="2857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75FB26-5EF4-5144-99B9-11C16EC8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 err="1"/>
              <a:t>Keynote</a:t>
            </a:r>
            <a:r>
              <a:rPr lang="nl-NL" sz="4000" dirty="0"/>
              <a:t> spreker 2: Prof. dr. Edwin Buitelaar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BB06D3-0BED-194F-89C7-EE47B2F6D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022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+mj-lt"/>
              </a:rPr>
              <a:t>Hoogleraar grond- en vastgoedontwikkeling aan de </a:t>
            </a:r>
            <a:r>
              <a:rPr lang="nl-NL" sz="2000" b="1" dirty="0">
                <a:latin typeface="+mj-lt"/>
              </a:rPr>
              <a:t>Universiteit Utrecht </a:t>
            </a:r>
            <a:r>
              <a:rPr lang="nl-NL" sz="2000" dirty="0">
                <a:latin typeface="+mj-lt"/>
              </a:rPr>
              <a:t>en senior onderzoeker stadsontwikkeling bij het </a:t>
            </a:r>
            <a:r>
              <a:rPr lang="nl-NL" sz="2000" b="1" dirty="0">
                <a:latin typeface="+mj-lt"/>
              </a:rPr>
              <a:t>PBL</a:t>
            </a:r>
            <a:r>
              <a:rPr lang="nl-NL" sz="2000" dirty="0">
                <a:latin typeface="+mj-lt"/>
              </a:rPr>
              <a:t> Planbureau voor de Leefomgeving.</a:t>
            </a:r>
          </a:p>
          <a:p>
            <a:pPr marL="0" indent="0">
              <a:buNone/>
            </a:pPr>
            <a:endParaRPr lang="nl-NL" sz="2000" dirty="0">
              <a:latin typeface="+mj-lt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DFD73958-7C45-1A4B-9798-76FC9C0209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89335"/>
            <a:ext cx="3440723" cy="48279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5D6BD3B-8CC8-F343-8EC2-34A353294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877" y="2136811"/>
            <a:ext cx="2756877" cy="41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ABB918-A570-2441-AB05-59BDC34E7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0552" y="2438400"/>
            <a:ext cx="6363289" cy="1899139"/>
          </a:xfrm>
        </p:spPr>
        <p:txBody>
          <a:bodyPr/>
          <a:lstStyle/>
          <a:p>
            <a:r>
              <a:rPr lang="nl-NL" sz="4800" dirty="0"/>
              <a:t>'Inclusieve Verdichting’</a:t>
            </a:r>
            <a:br>
              <a:rPr lang="nl-NL" sz="4800" dirty="0"/>
            </a:br>
            <a:br>
              <a:rPr lang="nl-NL" sz="3200" dirty="0"/>
            </a:br>
            <a:r>
              <a:rPr lang="nl-NL" sz="3200" dirty="0" err="1"/>
              <a:t>sLIM</a:t>
            </a:r>
            <a:r>
              <a:rPr lang="nl-NL" sz="3200" dirty="0"/>
              <a:t> Masterclass</a:t>
            </a:r>
            <a:br>
              <a:rPr lang="nl-NL" sz="3200" dirty="0"/>
            </a:br>
            <a:r>
              <a:rPr lang="nl-NL" sz="3200" dirty="0"/>
              <a:t>25 september 2019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F714B5-88E3-B144-867A-ABF9A08BF7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Ronald Huikeshoven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AAED944-9B9D-BD4A-AF8F-7D55F0F712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Directievoorzitter</a:t>
            </a:r>
          </a:p>
        </p:txBody>
      </p:sp>
    </p:spTree>
    <p:extLst>
      <p:ext uri="{BB962C8B-B14F-4D97-AF65-F5344CB8AC3E}">
        <p14:creationId xmlns:p14="http://schemas.microsoft.com/office/powerpoint/2010/main" val="294281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Afbeelding 7">
            <a:extLst>
              <a:ext uri="{FF2B5EF4-FFF2-40B4-BE49-F238E27FC236}">
                <a16:creationId xmlns:a16="http://schemas.microsoft.com/office/drawing/2014/main" id="{360D971F-0917-4C4B-BF7A-9C1F45A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28751"/>
            <a:ext cx="2400000" cy="469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Titel 6">
            <a:extLst>
              <a:ext uri="{FF2B5EF4-FFF2-40B4-BE49-F238E27FC236}">
                <a16:creationId xmlns:a16="http://schemas.microsoft.com/office/drawing/2014/main" id="{D2DC0F47-5499-42B1-A42A-056AF1BD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1" y="738717"/>
            <a:ext cx="1061508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altLang="nl-NL" sz="4267" b="1">
                <a:solidFill>
                  <a:srgbClr val="E31018"/>
                </a:solidFill>
                <a:latin typeface="FagoNoBold-Roman"/>
              </a:rPr>
              <a:t>AM: maatschappelijke vraagstukken centraal</a:t>
            </a:r>
          </a:p>
        </p:txBody>
      </p:sp>
    </p:spTree>
    <p:extLst>
      <p:ext uri="{BB962C8B-B14F-4D97-AF65-F5344CB8AC3E}">
        <p14:creationId xmlns:p14="http://schemas.microsoft.com/office/powerpoint/2010/main" val="257485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Afbeelding 7">
            <a:extLst>
              <a:ext uri="{FF2B5EF4-FFF2-40B4-BE49-F238E27FC236}">
                <a16:creationId xmlns:a16="http://schemas.microsoft.com/office/drawing/2014/main" id="{360D971F-0917-4C4B-BF7A-9C1F45A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28751"/>
            <a:ext cx="4915200" cy="469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Titel 6">
            <a:extLst>
              <a:ext uri="{FF2B5EF4-FFF2-40B4-BE49-F238E27FC236}">
                <a16:creationId xmlns:a16="http://schemas.microsoft.com/office/drawing/2014/main" id="{D2DC0F47-5499-42B1-A42A-056AF1BD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1" y="738717"/>
            <a:ext cx="1061508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altLang="nl-NL" sz="4267" b="1">
                <a:solidFill>
                  <a:srgbClr val="E31018"/>
                </a:solidFill>
                <a:latin typeface="FagoNoBold-Roman"/>
              </a:rPr>
              <a:t>AM: maatschappelijke vraagstukken centraal</a:t>
            </a:r>
          </a:p>
        </p:txBody>
      </p:sp>
    </p:spTree>
    <p:extLst>
      <p:ext uri="{BB962C8B-B14F-4D97-AF65-F5344CB8AC3E}">
        <p14:creationId xmlns:p14="http://schemas.microsoft.com/office/powerpoint/2010/main" val="3730339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Afbeelding 7">
            <a:extLst>
              <a:ext uri="{FF2B5EF4-FFF2-40B4-BE49-F238E27FC236}">
                <a16:creationId xmlns:a16="http://schemas.microsoft.com/office/drawing/2014/main" id="{360D971F-0917-4C4B-BF7A-9C1F45A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28751"/>
            <a:ext cx="7334400" cy="469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Titel 6">
            <a:extLst>
              <a:ext uri="{FF2B5EF4-FFF2-40B4-BE49-F238E27FC236}">
                <a16:creationId xmlns:a16="http://schemas.microsoft.com/office/drawing/2014/main" id="{D2DC0F47-5499-42B1-A42A-056AF1BD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1" y="738717"/>
            <a:ext cx="1061508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altLang="nl-NL" sz="4267" b="1">
                <a:solidFill>
                  <a:srgbClr val="E31018"/>
                </a:solidFill>
                <a:latin typeface="FagoNoBold-Roman"/>
              </a:rPr>
              <a:t>AM: maatschappelijke vraagstukken centraal</a:t>
            </a:r>
          </a:p>
        </p:txBody>
      </p:sp>
    </p:spTree>
    <p:extLst>
      <p:ext uri="{BB962C8B-B14F-4D97-AF65-F5344CB8AC3E}">
        <p14:creationId xmlns:p14="http://schemas.microsoft.com/office/powerpoint/2010/main" val="1484478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522" y="-1688777"/>
            <a:ext cx="7244778" cy="102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1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Afbeelding 7">
            <a:extLst>
              <a:ext uri="{FF2B5EF4-FFF2-40B4-BE49-F238E27FC236}">
                <a16:creationId xmlns:a16="http://schemas.microsoft.com/office/drawing/2014/main" id="{360D971F-0917-4C4B-BF7A-9C1F45A20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28751"/>
            <a:ext cx="9763200" cy="469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Titel 6">
            <a:extLst>
              <a:ext uri="{FF2B5EF4-FFF2-40B4-BE49-F238E27FC236}">
                <a16:creationId xmlns:a16="http://schemas.microsoft.com/office/drawing/2014/main" id="{D2DC0F47-5499-42B1-A42A-056AF1BD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1" y="738717"/>
            <a:ext cx="1061508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altLang="nl-NL" sz="4267" b="1">
                <a:solidFill>
                  <a:srgbClr val="E31018"/>
                </a:solidFill>
                <a:latin typeface="FagoNoBold-Roman"/>
              </a:rPr>
              <a:t>AM: maatschappelijke vraagstukken centraal</a:t>
            </a:r>
          </a:p>
        </p:txBody>
      </p:sp>
    </p:spTree>
    <p:extLst>
      <p:ext uri="{BB962C8B-B14F-4D97-AF65-F5344CB8AC3E}">
        <p14:creationId xmlns:p14="http://schemas.microsoft.com/office/powerpoint/2010/main" val="1611975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Afbeelding 7">
            <a:extLst>
              <a:ext uri="{FF2B5EF4-FFF2-40B4-BE49-F238E27FC236}">
                <a16:creationId xmlns:a16="http://schemas.microsoft.com/office/drawing/2014/main" id="{360D971F-0917-4C4B-BF7A-9C1F45A20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8751"/>
            <a:ext cx="12192000" cy="469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7" name="Titel 6">
            <a:extLst>
              <a:ext uri="{FF2B5EF4-FFF2-40B4-BE49-F238E27FC236}">
                <a16:creationId xmlns:a16="http://schemas.microsoft.com/office/drawing/2014/main" id="{D2DC0F47-5499-42B1-A42A-056AF1BD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1" y="738717"/>
            <a:ext cx="1061508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altLang="nl-NL" sz="4267" b="1">
                <a:solidFill>
                  <a:srgbClr val="E31018"/>
                </a:solidFill>
                <a:latin typeface="FagoNoBold-Roman"/>
              </a:rPr>
              <a:t>AM: maatschappelijke vraagstukken centraal</a:t>
            </a:r>
          </a:p>
        </p:txBody>
      </p:sp>
    </p:spTree>
    <p:extLst>
      <p:ext uri="{BB962C8B-B14F-4D97-AF65-F5344CB8AC3E}">
        <p14:creationId xmlns:p14="http://schemas.microsoft.com/office/powerpoint/2010/main" val="1194921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6">
            <a:extLst>
              <a:ext uri="{FF2B5EF4-FFF2-40B4-BE49-F238E27FC236}">
                <a16:creationId xmlns:a16="http://schemas.microsoft.com/office/drawing/2014/main" id="{64BA9DB1-4387-F845-B6BE-FA67A6FE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Wensbeeld of schrikbeeld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446E39-9D4D-6B47-A617-BCCC141BD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Veranderingen in ruimtelijke ontwikkeling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D8F535D-B6B6-3740-B93A-60866EED6227}"/>
              </a:ext>
            </a:extLst>
          </p:cNvPr>
          <p:cNvCxnSpPr>
            <a:cxnSpLocks/>
          </p:cNvCxnSpPr>
          <p:nvPr/>
        </p:nvCxnSpPr>
        <p:spPr>
          <a:xfrm>
            <a:off x="1856443" y="6381477"/>
            <a:ext cx="0" cy="10134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A08C2A5A-316C-4637-BF63-7B32E52DD54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32A7DF4D-F2E5-4679-8C2D-13F7F4283F8C}"/>
              </a:ext>
            </a:extLst>
          </p:cNvPr>
          <p:cNvSpPr txBox="1">
            <a:spLocks/>
          </p:cNvSpPr>
          <p:nvPr/>
        </p:nvSpPr>
        <p:spPr>
          <a:xfrm>
            <a:off x="7415867" y="2317900"/>
            <a:ext cx="3967380" cy="4063577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4705" indent="-484705" eaLnBrk="0" hangingPunct="0">
              <a:buClr>
                <a:srgbClr val="E31018"/>
              </a:buClr>
              <a:buFont typeface="Wingdings" pitchFamily="2" charset="2"/>
              <a:buChar char="§"/>
            </a:pPr>
            <a:r>
              <a:rPr lang="nl-NL" sz="2800" b="1" dirty="0">
                <a:solidFill>
                  <a:srgbClr val="E31018"/>
                </a:solidFill>
                <a:latin typeface="Source Sans Pro"/>
                <a:ea typeface="ＭＳ Ｐゴシック" charset="-128"/>
              </a:rPr>
              <a:t> </a:t>
            </a:r>
            <a:r>
              <a:rPr lang="nl-NL" sz="2667" b="1" dirty="0">
                <a:solidFill>
                  <a:srgbClr val="E31018"/>
                </a:solidFill>
                <a:latin typeface="Source Sans Pro"/>
                <a:ea typeface="ＭＳ Ｐゴシック" charset="-128"/>
              </a:rPr>
              <a:t>202 torens </a:t>
            </a:r>
            <a:r>
              <a:rPr lang="nl-NL" sz="2800" dirty="0">
                <a:latin typeface="Source Sans Pro"/>
                <a:ea typeface="ＭＳ Ｐゴシック" charset="-128"/>
              </a:rPr>
              <a:t>in Nederland hoger dan </a:t>
            </a:r>
            <a:r>
              <a:rPr lang="nl-NL" sz="2667" b="1" dirty="0">
                <a:solidFill>
                  <a:srgbClr val="E31018"/>
                </a:solidFill>
                <a:latin typeface="Source Sans Pro"/>
                <a:ea typeface="ＭＳ Ｐゴシック" charset="-128"/>
              </a:rPr>
              <a:t>70 meter</a:t>
            </a:r>
          </a:p>
          <a:p>
            <a:pPr eaLnBrk="0" hangingPunct="0">
              <a:buClr>
                <a:srgbClr val="E31018"/>
              </a:buClr>
            </a:pPr>
            <a:endParaRPr lang="nl-NL" sz="2800" dirty="0">
              <a:latin typeface="Source Sans Pro"/>
              <a:ea typeface="ＭＳ Ｐゴシック" charset="-128"/>
            </a:endParaRPr>
          </a:p>
          <a:p>
            <a:pPr marL="484705" indent="-484705" eaLnBrk="0" hangingPunct="0">
              <a:buClr>
                <a:srgbClr val="E31018"/>
              </a:buClr>
              <a:buFont typeface="Wingdings" pitchFamily="2" charset="2"/>
              <a:buChar char="§"/>
            </a:pPr>
            <a:r>
              <a:rPr lang="nl-NL" sz="2800" dirty="0">
                <a:latin typeface="Source Sans Pro"/>
                <a:ea typeface="ＭＳ Ｐゴシック" charset="-128"/>
              </a:rPr>
              <a:t>tot </a:t>
            </a:r>
            <a:r>
              <a:rPr lang="nl-NL" sz="2667" b="1" dirty="0">
                <a:solidFill>
                  <a:srgbClr val="E31018"/>
                </a:solidFill>
                <a:latin typeface="Source Sans Pro"/>
                <a:ea typeface="ＭＳ Ｐゴシック" charset="-128"/>
              </a:rPr>
              <a:t>2025</a:t>
            </a:r>
            <a:r>
              <a:rPr lang="nl-NL" sz="2800" dirty="0">
                <a:latin typeface="Source Sans Pro"/>
                <a:ea typeface="ＭＳ Ｐゴシック" charset="-128"/>
              </a:rPr>
              <a:t> in G5 </a:t>
            </a:r>
            <a:r>
              <a:rPr lang="nl-NL" sz="2667" b="1" dirty="0">
                <a:solidFill>
                  <a:srgbClr val="E31018"/>
                </a:solidFill>
                <a:latin typeface="Source Sans Pro"/>
                <a:ea typeface="ＭＳ Ｐゴシック" charset="-128"/>
              </a:rPr>
              <a:t>70 torens </a:t>
            </a:r>
            <a:r>
              <a:rPr lang="nl-NL" sz="2800" dirty="0">
                <a:latin typeface="Source Sans Pro"/>
                <a:ea typeface="ＭＳ Ｐゴシック" charset="-128"/>
              </a:rPr>
              <a:t>hoger dan </a:t>
            </a:r>
            <a:r>
              <a:rPr lang="nl-NL" sz="2667" b="1" dirty="0">
                <a:solidFill>
                  <a:srgbClr val="E31018"/>
                </a:solidFill>
                <a:latin typeface="Source Sans Pro"/>
                <a:ea typeface="ＭＳ Ｐゴシック" charset="-128"/>
              </a:rPr>
              <a:t>70 meter</a:t>
            </a:r>
          </a:p>
          <a:p>
            <a:pPr marL="484705" indent="-484705" eaLnBrk="0" hangingPunct="0">
              <a:buClr>
                <a:srgbClr val="E31018"/>
              </a:buClr>
              <a:buFont typeface="Wingdings" pitchFamily="2" charset="2"/>
              <a:buChar char="§"/>
            </a:pPr>
            <a:endParaRPr lang="nl-NL" sz="2800" dirty="0">
              <a:latin typeface="Source Sans Pro"/>
              <a:ea typeface="ＭＳ Ｐゴシック" charset="-128"/>
            </a:endParaRPr>
          </a:p>
          <a:p>
            <a:pPr marL="484705" indent="-484705" eaLnBrk="0" hangingPunct="0">
              <a:buClr>
                <a:srgbClr val="E31018"/>
              </a:buClr>
              <a:buFont typeface="Wingdings" pitchFamily="2" charset="2"/>
              <a:buChar char="§"/>
            </a:pPr>
            <a:r>
              <a:rPr lang="nl-NL" sz="2400" b="1" dirty="0">
                <a:solidFill>
                  <a:srgbClr val="E31018"/>
                </a:solidFill>
                <a:latin typeface="Source Sans Pro"/>
                <a:ea typeface="ＭＳ Ｐゴシック" charset="-128"/>
              </a:rPr>
              <a:t> </a:t>
            </a:r>
            <a:r>
              <a:rPr lang="nl-NL" sz="2667" b="1" dirty="0">
                <a:solidFill>
                  <a:srgbClr val="E31018"/>
                </a:solidFill>
                <a:latin typeface="Source Sans Pro"/>
                <a:ea typeface="ＭＳ Ｐゴシック" charset="-128"/>
              </a:rPr>
              <a:t>80%+ </a:t>
            </a:r>
            <a:r>
              <a:rPr lang="nl-NL" sz="2800" dirty="0">
                <a:latin typeface="Source Sans Pro"/>
                <a:ea typeface="ＭＳ Ｐゴシック" charset="-128"/>
              </a:rPr>
              <a:t>van de geplande torens </a:t>
            </a:r>
            <a:r>
              <a:rPr lang="nl-NL" sz="2667" b="1" dirty="0">
                <a:solidFill>
                  <a:srgbClr val="E31018"/>
                </a:solidFill>
                <a:latin typeface="Source Sans Pro"/>
                <a:ea typeface="ＭＳ Ｐゴシック" charset="-128"/>
              </a:rPr>
              <a:t>= wonen</a:t>
            </a:r>
          </a:p>
          <a:p>
            <a:pPr marL="484705" indent="-484705" eaLnBrk="0" hangingPunct="0">
              <a:buClr>
                <a:srgbClr val="E31018"/>
              </a:buClr>
              <a:buFont typeface="Wingdings" pitchFamily="2" charset="2"/>
              <a:buChar char="§"/>
            </a:pPr>
            <a:endParaRPr lang="nl-NL" sz="2800" dirty="0">
              <a:latin typeface="Source Sans Pro"/>
              <a:ea typeface="ＭＳ Ｐゴシック" charset="-128"/>
            </a:endParaRPr>
          </a:p>
          <a:p>
            <a:pPr marL="484705" indent="-484705" eaLnBrk="0" hangingPunct="0">
              <a:buClr>
                <a:srgbClr val="E31018"/>
              </a:buClr>
              <a:buFont typeface="Wingdings" pitchFamily="2" charset="2"/>
              <a:buChar char="§"/>
            </a:pPr>
            <a:r>
              <a:rPr lang="nl-NL" sz="2800" dirty="0">
                <a:latin typeface="Source Sans Pro"/>
                <a:ea typeface="ＭＳ Ｐゴシック" charset="-128"/>
              </a:rPr>
              <a:t>Woningprogrammering </a:t>
            </a:r>
            <a:r>
              <a:rPr lang="nl-NL" sz="2667" b="1" dirty="0">
                <a:solidFill>
                  <a:srgbClr val="E31018"/>
                </a:solidFill>
                <a:latin typeface="Source Sans Pro"/>
                <a:ea typeface="ＭＳ Ｐゴシック" charset="-128"/>
              </a:rPr>
              <a:t>G5</a:t>
            </a:r>
            <a:r>
              <a:rPr lang="nl-NL" sz="2800" dirty="0">
                <a:latin typeface="Source Sans Pro"/>
                <a:ea typeface="ＭＳ Ｐゴシック" charset="-128"/>
              </a:rPr>
              <a:t> (in totaal) </a:t>
            </a:r>
            <a:r>
              <a:rPr lang="nl-NL" sz="2667" b="1" dirty="0">
                <a:solidFill>
                  <a:srgbClr val="E31018"/>
                </a:solidFill>
                <a:latin typeface="Source Sans Pro"/>
                <a:ea typeface="ＭＳ Ｐゴシック" charset="-128"/>
              </a:rPr>
              <a:t>ca. 70% MGW</a:t>
            </a:r>
          </a:p>
          <a:p>
            <a:pPr marL="321592" lvl="2" indent="0">
              <a:buNone/>
            </a:pPr>
            <a:endParaRPr lang="en-US" sz="2000" dirty="0">
              <a:latin typeface="Source Sans Pro"/>
            </a:endParaRPr>
          </a:p>
          <a:p>
            <a:pPr marL="380990" indent="-380990">
              <a:buClr>
                <a:srgbClr val="E31018"/>
              </a:buClr>
              <a:buFont typeface="Wingdings" panose="05000000000000000000" pitchFamily="2" charset="2"/>
              <a:buChar char="§"/>
            </a:pPr>
            <a:endParaRPr lang="en-US" sz="2800" dirty="0">
              <a:latin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289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6">
            <a:extLst>
              <a:ext uri="{FF2B5EF4-FFF2-40B4-BE49-F238E27FC236}">
                <a16:creationId xmlns:a16="http://schemas.microsoft.com/office/drawing/2014/main" id="{64BA9DB1-4387-F845-B6BE-FA67A6FE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Verstedelijking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446E39-9D4D-6B47-A617-BCCC141BD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Vraagt om nieuwe oplossingen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D8F535D-B6B6-3740-B93A-60866EED6227}"/>
              </a:ext>
            </a:extLst>
          </p:cNvPr>
          <p:cNvCxnSpPr>
            <a:cxnSpLocks/>
          </p:cNvCxnSpPr>
          <p:nvPr/>
        </p:nvCxnSpPr>
        <p:spPr>
          <a:xfrm>
            <a:off x="1856443" y="6381477"/>
            <a:ext cx="0" cy="10134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jdelijke aanduiding voor tekst 4">
            <a:extLst>
              <a:ext uri="{FF2B5EF4-FFF2-40B4-BE49-F238E27FC236}">
                <a16:creationId xmlns:a16="http://schemas.microsoft.com/office/drawing/2014/main" id="{88FBEA4B-4CD3-4AFD-AD9C-047986321608}"/>
              </a:ext>
            </a:extLst>
          </p:cNvPr>
          <p:cNvSpPr txBox="1">
            <a:spLocks/>
          </p:cNvSpPr>
          <p:nvPr/>
        </p:nvSpPr>
        <p:spPr>
          <a:xfrm>
            <a:off x="7148481" y="2042583"/>
            <a:ext cx="4535520" cy="3843751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Clr>
                <a:srgbClr val="E31018"/>
              </a:buClr>
              <a:buFont typeface="+mj-lt"/>
              <a:buAutoNum type="arabicPeriod"/>
            </a:pPr>
            <a:r>
              <a:rPr lang="nl-NL" altLang="nl-NL" sz="2800" dirty="0">
                <a:latin typeface="Trebuchet MS" pitchFamily="34" charset="0"/>
                <a:ea typeface="ＭＳ Ｐゴシック" pitchFamily="34" charset="-128"/>
              </a:rPr>
              <a:t>Nieuwe vormen van betaalbare woningen</a:t>
            </a:r>
          </a:p>
          <a:p>
            <a:pPr marL="457189" indent="-457189">
              <a:buClr>
                <a:srgbClr val="E31018"/>
              </a:buClr>
              <a:buFont typeface="+mj-lt"/>
              <a:buAutoNum type="arabicPeriod"/>
            </a:pPr>
            <a:endParaRPr lang="nl-NL" altLang="nl-NL" sz="2800" dirty="0">
              <a:latin typeface="Trebuchet MS" pitchFamily="34" charset="0"/>
              <a:ea typeface="ＭＳ Ｐゴシック" pitchFamily="34" charset="-128"/>
            </a:endParaRPr>
          </a:p>
          <a:p>
            <a:pPr marL="457189" indent="-457189">
              <a:buClr>
                <a:srgbClr val="E31018"/>
              </a:buClr>
              <a:buFont typeface="+mj-lt"/>
              <a:buAutoNum type="arabicPeriod"/>
            </a:pPr>
            <a:r>
              <a:rPr lang="nl-NL" altLang="nl-NL" sz="2800" dirty="0">
                <a:latin typeface="Trebuchet MS" pitchFamily="34" charset="0"/>
                <a:ea typeface="ＭＳ Ｐゴシック" pitchFamily="34" charset="-128"/>
              </a:rPr>
              <a:t>Deeleconomie</a:t>
            </a:r>
          </a:p>
          <a:p>
            <a:pPr marL="457189" indent="-457189">
              <a:buClr>
                <a:srgbClr val="E31018"/>
              </a:buClr>
              <a:buFont typeface="+mj-lt"/>
              <a:buAutoNum type="arabicPeriod"/>
            </a:pPr>
            <a:endParaRPr lang="nl-NL" altLang="nl-NL" sz="2800" dirty="0">
              <a:latin typeface="Trebuchet MS" pitchFamily="34" charset="0"/>
              <a:ea typeface="ＭＳ Ｐゴシック" pitchFamily="34" charset="-128"/>
            </a:endParaRPr>
          </a:p>
          <a:p>
            <a:pPr marL="457189" indent="-457189">
              <a:buClr>
                <a:srgbClr val="E31018"/>
              </a:buClr>
              <a:buFont typeface="+mj-lt"/>
              <a:buAutoNum type="arabicPeriod"/>
            </a:pPr>
            <a:r>
              <a:rPr lang="nl-NL" altLang="nl-NL" sz="2800" dirty="0">
                <a:latin typeface="Trebuchet MS" pitchFamily="34" charset="0"/>
                <a:ea typeface="ＭＳ Ｐゴシック" pitchFamily="34" charset="-128"/>
              </a:rPr>
              <a:t>Community</a:t>
            </a:r>
          </a:p>
          <a:p>
            <a:pPr marL="457189" indent="-457189">
              <a:buClr>
                <a:srgbClr val="E31018"/>
              </a:buClr>
              <a:buFont typeface="+mj-lt"/>
              <a:buAutoNum type="arabicPeriod"/>
            </a:pPr>
            <a:endParaRPr lang="nl-NL" altLang="nl-NL" sz="2800" dirty="0">
              <a:latin typeface="Trebuchet MS" pitchFamily="34" charset="0"/>
              <a:ea typeface="ＭＳ Ｐゴシック" pitchFamily="34" charset="-128"/>
            </a:endParaRPr>
          </a:p>
          <a:p>
            <a:pPr marL="457189" indent="-457189">
              <a:buClr>
                <a:srgbClr val="E31018"/>
              </a:buClr>
              <a:buFont typeface="+mj-lt"/>
              <a:buAutoNum type="arabicPeriod"/>
            </a:pPr>
            <a:r>
              <a:rPr lang="nl-NL" altLang="nl-NL" sz="2800" dirty="0">
                <a:latin typeface="Trebuchet MS" pitchFamily="34" charset="0"/>
                <a:ea typeface="ＭＳ Ｐゴシック" pitchFamily="34" charset="-128"/>
              </a:rPr>
              <a:t>Mobiliteit</a:t>
            </a:r>
          </a:p>
          <a:p>
            <a:pPr marL="457189" indent="-457189">
              <a:buClr>
                <a:srgbClr val="E31018"/>
              </a:buClr>
              <a:buFont typeface="+mj-lt"/>
              <a:buAutoNum type="arabicPeriod"/>
            </a:pPr>
            <a:endParaRPr lang="nl-NL" altLang="nl-NL" sz="2800" dirty="0">
              <a:latin typeface="Trebuchet MS" pitchFamily="34" charset="0"/>
              <a:ea typeface="ＭＳ Ｐゴシック" pitchFamily="34" charset="-128"/>
            </a:endParaRPr>
          </a:p>
          <a:p>
            <a:pPr marL="457189" indent="-457189">
              <a:buClr>
                <a:srgbClr val="E31018"/>
              </a:buClr>
              <a:buFont typeface="+mj-lt"/>
              <a:buAutoNum type="arabicPeriod"/>
            </a:pPr>
            <a:r>
              <a:rPr lang="nl-NL" altLang="nl-NL" sz="2800" dirty="0">
                <a:latin typeface="Trebuchet MS" pitchFamily="34" charset="0"/>
                <a:ea typeface="ＭＳ Ｐゴシック" pitchFamily="34" charset="-128"/>
              </a:rPr>
              <a:t>Intensief beheer</a:t>
            </a:r>
            <a:endParaRPr lang="nl-NL" altLang="nl-NL" sz="2800" dirty="0">
              <a:solidFill>
                <a:srgbClr val="FF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>
              <a:buClr>
                <a:srgbClr val="E31018"/>
              </a:buClr>
            </a:pPr>
            <a:endParaRPr lang="nl-NL" altLang="nl-NL" sz="2800" dirty="0">
              <a:solidFill>
                <a:srgbClr val="FF0000"/>
              </a:solidFill>
              <a:latin typeface="Trebuchet MS" pitchFamily="34" charset="0"/>
              <a:ea typeface="ＭＳ Ｐゴシック" pitchFamily="34" charset="-128"/>
            </a:endParaRPr>
          </a:p>
          <a:p>
            <a:pPr>
              <a:buClr>
                <a:srgbClr val="E31018"/>
              </a:buClr>
            </a:pPr>
            <a:endParaRPr lang="nl-NL" altLang="nl-NL" sz="2800" dirty="0">
              <a:latin typeface="Trebuchet MS" pitchFamily="34" charset="0"/>
              <a:ea typeface="ＭＳ Ｐゴシック" pitchFamily="34" charset="-128"/>
            </a:endParaRPr>
          </a:p>
        </p:txBody>
      </p:sp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A66020D1-5A33-40CF-89A8-1A9DDF51C2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634" y="2042584"/>
            <a:ext cx="6650567" cy="482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0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6">
            <a:extLst>
              <a:ext uri="{FF2B5EF4-FFF2-40B4-BE49-F238E27FC236}">
                <a16:creationId xmlns:a16="http://schemas.microsoft.com/office/drawing/2014/main" id="{CD86B1F8-6103-0D41-B3FB-4B52CD92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586154"/>
            <a:ext cx="12080240" cy="558437"/>
          </a:xfrm>
        </p:spPr>
        <p:txBody>
          <a:bodyPr/>
          <a:lstStyle/>
          <a:p>
            <a:r>
              <a:rPr lang="nl-NL" dirty="0"/>
              <a:t>Villa Mokum – Amstelkwartier Amsterdam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E6BCF3-2726-364D-AEB2-282BF2A89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Voorzieningen delen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A7CBE5C7-B0C3-45A3-8A74-D05E78ECDC9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2" name="Picture 2" descr="H:\Presentaties\2017\millenial\f\infographic 2.jpg">
            <a:extLst>
              <a:ext uri="{FF2B5EF4-FFF2-40B4-BE49-F238E27FC236}">
                <a16:creationId xmlns:a16="http://schemas.microsoft.com/office/drawing/2014/main" id="{BCDC1142-8148-4367-9243-7E6C7377C2C3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beeldenbank.am.nl/mediafiler/pcache/10009/a6/AM75851_6ae0f.jpg">
            <a:extLst>
              <a:ext uri="{FF2B5EF4-FFF2-40B4-BE49-F238E27FC236}">
                <a16:creationId xmlns:a16="http://schemas.microsoft.com/office/drawing/2014/main" id="{9F74D59D-19DE-4137-B49B-E23493B3F41E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132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6">
            <a:extLst>
              <a:ext uri="{FF2B5EF4-FFF2-40B4-BE49-F238E27FC236}">
                <a16:creationId xmlns:a16="http://schemas.microsoft.com/office/drawing/2014/main" id="{CD86B1F8-6103-0D41-B3FB-4B52CD92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586154"/>
            <a:ext cx="12080240" cy="558437"/>
          </a:xfrm>
        </p:spPr>
        <p:txBody>
          <a:bodyPr/>
          <a:lstStyle/>
          <a:p>
            <a:r>
              <a:rPr lang="nl-NL" dirty="0"/>
              <a:t>B’MINE, Overhoeks Amsterdam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E6BCF3-2726-364D-AEB2-282BF2A89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err="1"/>
              <a:t>Friends</a:t>
            </a:r>
            <a:r>
              <a:rPr lang="nl-NL" dirty="0"/>
              <a:t> concept, huis delen</a:t>
            </a:r>
          </a:p>
        </p:txBody>
      </p:sp>
      <p:pic>
        <p:nvPicPr>
          <p:cNvPr id="10" name="Picture 2" descr="http://television2day.files.wordpress.com/2011/02/friends-season.jpg">
            <a:extLst>
              <a:ext uri="{FF2B5EF4-FFF2-40B4-BE49-F238E27FC236}">
                <a16:creationId xmlns:a16="http://schemas.microsoft.com/office/drawing/2014/main" id="{1006FB46-C085-4D30-B653-2C7B29E19C10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E763AA2F-0184-4983-8C85-D518386518B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9DFCF57A-CA43-400B-926B-0B9F12BBAE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6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97B22-29D6-45DE-9C18-401844A2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66F4BCC-1578-4CD8-87EB-1D8E5298A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0083"/>
            <a:ext cx="12192001" cy="729308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2E5E7DE-B6B7-4A71-91F1-BB37B1F617AC}"/>
              </a:ext>
            </a:extLst>
          </p:cNvPr>
          <p:cNvSpPr txBox="1"/>
          <p:nvPr/>
        </p:nvSpPr>
        <p:spPr>
          <a:xfrm>
            <a:off x="459356" y="5396418"/>
            <a:ext cx="10302977" cy="6667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3733" dirty="0">
                <a:solidFill>
                  <a:schemeClr val="bg1"/>
                </a:solidFill>
                <a:latin typeface="Source Sans Pro"/>
              </a:rPr>
              <a:t>Stadsveteranen de dragers van de steden</a:t>
            </a:r>
            <a:endParaRPr lang="nl-NL" sz="3733" dirty="0">
              <a:latin typeface="Source Sans Pro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773CF10-1ED7-4620-95ED-3ABC30D958E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611" y="6085610"/>
            <a:ext cx="772391" cy="7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51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AD87A9A6-EC7A-4B0C-B087-92AF2A37CF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4" y="161198"/>
            <a:ext cx="12169439" cy="7903887"/>
          </a:xfrm>
          <a:prstGeom prst="rect">
            <a:avLst/>
          </a:prstGeom>
        </p:spPr>
      </p:pic>
      <p:sp>
        <p:nvSpPr>
          <p:cNvPr id="2" name="Tekstvak 1" hidden="1">
            <a:extLst>
              <a:ext uri="{FF2B5EF4-FFF2-40B4-BE49-F238E27FC236}">
                <a16:creationId xmlns:a16="http://schemas.microsoft.com/office/drawing/2014/main" id="{B1B873AD-C6E7-47C1-8E5E-D05BF854863B}"/>
              </a:ext>
            </a:extLst>
          </p:cNvPr>
          <p:cNvSpPr txBox="1"/>
          <p:nvPr/>
        </p:nvSpPr>
        <p:spPr>
          <a:xfrm>
            <a:off x="7736831" y="7407681"/>
            <a:ext cx="4044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l-NL" sz="2400" i="1" dirty="0">
                <a:solidFill>
                  <a:srgbClr val="FF0000"/>
                </a:solidFill>
                <a:latin typeface="Calibri" panose="020F0502020204030204"/>
              </a:rPr>
              <a:t>Op basis van onderzoek:?</a:t>
            </a:r>
            <a:r>
              <a:rPr lang="nl-NL" sz="2400" i="1" dirty="0" err="1">
                <a:solidFill>
                  <a:srgbClr val="FF0000"/>
                </a:solidFill>
                <a:latin typeface="Calibri" panose="020F0502020204030204"/>
              </a:rPr>
              <a:t>josje</a:t>
            </a:r>
            <a:r>
              <a:rPr lang="nl-NL" sz="2400" i="1" dirty="0"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39908A7-E392-4B3B-9ED8-CC039F0DD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0349" y="6085611"/>
            <a:ext cx="629265" cy="105716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38950CC-AC20-4692-84C5-D57A0E81A6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9611" y="6085610"/>
            <a:ext cx="772391" cy="772391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B4D7AA0-CC09-4DD8-B7AB-12683FD0DFC9}"/>
              </a:ext>
            </a:extLst>
          </p:cNvPr>
          <p:cNvSpPr txBox="1">
            <a:spLocks/>
          </p:cNvSpPr>
          <p:nvPr/>
        </p:nvSpPr>
        <p:spPr>
          <a:xfrm>
            <a:off x="0" y="398913"/>
            <a:ext cx="12192000" cy="774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nl-NL" dirty="0">
                <a:solidFill>
                  <a:prstClr val="black"/>
                </a:solidFill>
                <a:latin typeface="Impact" panose="020B0806030902050204" pitchFamily="34" charset="0"/>
              </a:rPr>
              <a:t>HET GEBOUW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EFAF1A1-E16D-4F53-B963-936703A9F2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072" y="255721"/>
            <a:ext cx="12169439" cy="790388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4319444-409B-48E2-966E-FB88715C60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9072" y="255721"/>
            <a:ext cx="12169439" cy="790388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B058BBB-5FB9-43F4-AF0B-35AADB6D52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25" y="295277"/>
            <a:ext cx="12169439" cy="790388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B7C391B-34CC-41A4-9ECC-ECCB7BF386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633" y="2370577"/>
            <a:ext cx="7481139" cy="485889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60678794-43E2-4476-A986-107ACA3DD6D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2071" y="1268231"/>
            <a:ext cx="1369479" cy="1208680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9233E08-4D60-4EA7-A619-90DD41DC89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7437" y="951253"/>
            <a:ext cx="1369479" cy="1208680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F6753B01-7281-4C54-AAA5-497E1E5DCC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838" y="2024795"/>
            <a:ext cx="1664380" cy="146895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FFB177A5-354A-49D0-9B2A-45931CABB09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682" y="913190"/>
            <a:ext cx="1437023" cy="126829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D354BE22-A700-47BB-A95F-37FDE278B4C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041" y="1538634"/>
            <a:ext cx="1535843" cy="1447852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65C9A988-6DFF-4BE8-9B58-8EF739D88CC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858" y="2228745"/>
            <a:ext cx="1369479" cy="1291019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C9666D03-B0D8-4746-9CDD-339C7C368D0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678" y="3513733"/>
            <a:ext cx="1369479" cy="1208679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976FE37E-E083-4BF2-B4CA-8D49881815B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187" y="3512515"/>
            <a:ext cx="1575256" cy="1390296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0B9BE261-82E0-44DB-8EE4-9CAD2FF964D9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14" y="2530133"/>
            <a:ext cx="1640469" cy="1447852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DB6D3D40-854E-4A53-B306-D4F2D02AD69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6" y="3812346"/>
            <a:ext cx="2024168" cy="1908201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D8FF4A53-D50F-4D91-9EBA-15E9BED5C897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7" y="3221666"/>
            <a:ext cx="2115160" cy="18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8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6">
            <a:extLst>
              <a:ext uri="{FF2B5EF4-FFF2-40B4-BE49-F238E27FC236}">
                <a16:creationId xmlns:a16="http://schemas.microsoft.com/office/drawing/2014/main" id="{CD86B1F8-6103-0D41-B3FB-4B52CD92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586154"/>
            <a:ext cx="12080240" cy="558437"/>
          </a:xfrm>
        </p:spPr>
        <p:txBody>
          <a:bodyPr/>
          <a:lstStyle/>
          <a:p>
            <a:r>
              <a:rPr lang="nl-NL" dirty="0"/>
              <a:t>Verstedelijking en mobiliteit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E6BCF3-2726-364D-AEB2-282BF2A89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Vraagt om nieuwe innovatieve oplossingen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D265AE81-21A4-4D0E-8297-7844FD535A3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E2BF9E9E-5264-45F6-BD51-87C4F65F4CF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6" name="Tijdelijke aanduiding voor afbeelding 15">
            <a:extLst>
              <a:ext uri="{FF2B5EF4-FFF2-40B4-BE49-F238E27FC236}">
                <a16:creationId xmlns:a16="http://schemas.microsoft.com/office/drawing/2014/main" id="{99F5A617-F40C-4262-9E7A-E6159F333CB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prstGeom prst="rect">
            <a:avLst/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4456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494138-5090-684A-A5CD-9C110F1AD3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  <a:latin typeface="FagoNoBoldLf-Roman"/>
              </a:rPr>
              <a:t>Diversiteit in partners</a:t>
            </a:r>
          </a:p>
          <a:p>
            <a:endParaRPr lang="en-US" dirty="0">
              <a:latin typeface="FagoNoBoldLf-Roman"/>
            </a:endParaRPr>
          </a:p>
        </p:txBody>
      </p:sp>
      <p:pic>
        <p:nvPicPr>
          <p:cNvPr id="10" name="Afbeelding 9" descr="Afbeeldingsresultaat voor Buurauto">
            <a:extLst>
              <a:ext uri="{FF2B5EF4-FFF2-40B4-BE49-F238E27FC236}">
                <a16:creationId xmlns:a16="http://schemas.microsoft.com/office/drawing/2014/main" id="{34BA1C4F-64FE-467B-B10C-D7918550A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5045" y="3907735"/>
            <a:ext cx="2025483" cy="54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sresultaat voor Universiteit van Amsterdam">
            <a:extLst>
              <a:ext uri="{FF2B5EF4-FFF2-40B4-BE49-F238E27FC236}">
                <a16:creationId xmlns:a16="http://schemas.microsoft.com/office/drawing/2014/main" id="{1E20B1F1-D76B-4CBC-805C-F2266A7E3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946" y="2415976"/>
            <a:ext cx="3347813" cy="58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http://brightup.nl/assets/img/logo.png">
            <a:extLst>
              <a:ext uri="{FF2B5EF4-FFF2-40B4-BE49-F238E27FC236}">
                <a16:creationId xmlns:a16="http://schemas.microsoft.com/office/drawing/2014/main" id="{380CA8B7-FD80-40B1-ADCF-F21848AC6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135" y="4552381"/>
            <a:ext cx="1778787" cy="70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 descr="Afbeeldingsresultaat voor Ter bergh Leasing">
            <a:extLst>
              <a:ext uri="{FF2B5EF4-FFF2-40B4-BE49-F238E27FC236}">
                <a16:creationId xmlns:a16="http://schemas.microsoft.com/office/drawing/2014/main" id="{9313F910-8E18-4FE5-B6FE-A2DC4E3F0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39290" y="3340865"/>
            <a:ext cx="1341761" cy="8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fbeelding 13" descr="Afbeeldingsresultaat voor Over Morgen">
            <a:extLst>
              <a:ext uri="{FF2B5EF4-FFF2-40B4-BE49-F238E27FC236}">
                <a16:creationId xmlns:a16="http://schemas.microsoft.com/office/drawing/2014/main" id="{345F190A-7E97-4CD3-8665-2FDB0F2B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136" y="3827540"/>
            <a:ext cx="1511473" cy="65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fbeeldingsresultaat voor erasmus universiteit">
            <a:extLst>
              <a:ext uri="{FF2B5EF4-FFF2-40B4-BE49-F238E27FC236}">
                <a16:creationId xmlns:a16="http://schemas.microsoft.com/office/drawing/2014/main" id="{C0B085A6-0350-4E30-BA3C-760CC2B3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745" y="2899528"/>
            <a:ext cx="2436560" cy="71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fbeeldingsresultaat voor Athlon Car2Use">
            <a:extLst>
              <a:ext uri="{FF2B5EF4-FFF2-40B4-BE49-F238E27FC236}">
                <a16:creationId xmlns:a16="http://schemas.microsoft.com/office/drawing/2014/main" id="{191F571D-17C6-43E3-B21A-2E5D50F6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435" y="4317060"/>
            <a:ext cx="1272583" cy="62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Afbeeldingsresultaat voor greenwheels at home">
            <a:extLst>
              <a:ext uri="{FF2B5EF4-FFF2-40B4-BE49-F238E27FC236}">
                <a16:creationId xmlns:a16="http://schemas.microsoft.com/office/drawing/2014/main" id="{958A8F5E-A547-428C-AEC6-F4C15A484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16875" y="7423295"/>
            <a:ext cx="1310113" cy="10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0F387534-4A53-4A0B-952F-2A0EA4DBB61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093" y="4281533"/>
            <a:ext cx="1191959" cy="722539"/>
          </a:xfrm>
          <a:prstGeom prst="rect">
            <a:avLst/>
          </a:prstGeom>
        </p:spPr>
      </p:pic>
      <p:pic>
        <p:nvPicPr>
          <p:cNvPr id="19" name="Picture 16" descr="Afbeeldingsresultaat voor Hely">
            <a:extLst>
              <a:ext uri="{FF2B5EF4-FFF2-40B4-BE49-F238E27FC236}">
                <a16:creationId xmlns:a16="http://schemas.microsoft.com/office/drawing/2014/main" id="{8B63C9E7-5386-4A69-8CD0-757048662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2838" y="5248345"/>
            <a:ext cx="696964" cy="6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Afbeeldingsresultaat voor Mobility as a Commons natuurlijke stad">
            <a:extLst>
              <a:ext uri="{FF2B5EF4-FFF2-40B4-BE49-F238E27FC236}">
                <a16:creationId xmlns:a16="http://schemas.microsoft.com/office/drawing/2014/main" id="{C90E11BA-473F-4472-9FD9-4C5497558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321" y="2559661"/>
            <a:ext cx="1237019" cy="12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Afbeeldingsresultaat voor stappin">
            <a:extLst>
              <a:ext uri="{FF2B5EF4-FFF2-40B4-BE49-F238E27FC236}">
                <a16:creationId xmlns:a16="http://schemas.microsoft.com/office/drawing/2014/main" id="{58E76B5D-3FF6-4E4A-A745-0F689D865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475" y="4660897"/>
            <a:ext cx="1909724" cy="49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Gobike Nederland B.V.">
            <a:extLst>
              <a:ext uri="{FF2B5EF4-FFF2-40B4-BE49-F238E27FC236}">
                <a16:creationId xmlns:a16="http://schemas.microsoft.com/office/drawing/2014/main" id="{D80E8A3A-1779-4ADF-AE15-71D4E3AD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206" y="5493138"/>
            <a:ext cx="2012417" cy="51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Afbeeldingsresultaat voor swapfiets">
            <a:extLst>
              <a:ext uri="{FF2B5EF4-FFF2-40B4-BE49-F238E27FC236}">
                <a16:creationId xmlns:a16="http://schemas.microsoft.com/office/drawing/2014/main" id="{80443B62-8CF9-403D-B756-312A1FF6E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4214" y="5481952"/>
            <a:ext cx="998391" cy="52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Afbeeldingsresultaat voor urbee">
            <a:extLst>
              <a:ext uri="{FF2B5EF4-FFF2-40B4-BE49-F238E27FC236}">
                <a16:creationId xmlns:a16="http://schemas.microsoft.com/office/drawing/2014/main" id="{4434C49B-F9B3-4651-969B-9B0D50D30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0596" y="5303404"/>
            <a:ext cx="854489" cy="85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0" descr="Afbeeldingsresultaat voor felyx scooter">
            <a:extLst>
              <a:ext uri="{FF2B5EF4-FFF2-40B4-BE49-F238E27FC236}">
                <a16:creationId xmlns:a16="http://schemas.microsoft.com/office/drawing/2014/main" id="{2A492964-BE2A-4FAA-8FCE-9419F7C9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2817" y="5390092"/>
            <a:ext cx="707875" cy="70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18C34C7A-3B60-4807-AC66-BE3B632A6F9A}"/>
              </a:ext>
            </a:extLst>
          </p:cNvPr>
          <p:cNvCxnSpPr>
            <a:cxnSpLocks/>
          </p:cNvCxnSpPr>
          <p:nvPr/>
        </p:nvCxnSpPr>
        <p:spPr>
          <a:xfrm flipV="1">
            <a:off x="3618389" y="2490671"/>
            <a:ext cx="1698568" cy="3356919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2" descr="Afbeeldingsresultaat voor amber mobility">
            <a:extLst>
              <a:ext uri="{FF2B5EF4-FFF2-40B4-BE49-F238E27FC236}">
                <a16:creationId xmlns:a16="http://schemas.microsoft.com/office/drawing/2014/main" id="{CFD54297-6225-4E90-8868-0DF69520E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0105" y="2628970"/>
            <a:ext cx="967991" cy="9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Afbeeldingsresultaat voor we drive solar">
            <a:extLst>
              <a:ext uri="{FF2B5EF4-FFF2-40B4-BE49-F238E27FC236}">
                <a16:creationId xmlns:a16="http://schemas.microsoft.com/office/drawing/2014/main" id="{EFAE7603-77D3-461D-B57F-B5F70018F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52348" y="2790517"/>
            <a:ext cx="1336115" cy="74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Afbeeldingsresultaat voor BAM infraconsult">
            <a:extLst>
              <a:ext uri="{FF2B5EF4-FFF2-40B4-BE49-F238E27FC236}">
                <a16:creationId xmlns:a16="http://schemas.microsoft.com/office/drawing/2014/main" id="{BCF0E7B7-6217-4B4A-A8D9-C3466F086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548" y="3796680"/>
            <a:ext cx="1326139" cy="70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Gerelateerde afbeelding">
            <a:extLst>
              <a:ext uri="{FF2B5EF4-FFF2-40B4-BE49-F238E27FC236}">
                <a16:creationId xmlns:a16="http://schemas.microsoft.com/office/drawing/2014/main" id="{83D13C1D-1F50-4074-8037-15779B8A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8227" y="2842774"/>
            <a:ext cx="1729221" cy="54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Afbeeldingsresultaat voor goudappel coffeng">
            <a:extLst>
              <a:ext uri="{FF2B5EF4-FFF2-40B4-BE49-F238E27FC236}">
                <a16:creationId xmlns:a16="http://schemas.microsoft.com/office/drawing/2014/main" id="{6D23ABAA-E1F8-40EC-ACD0-088894B6C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67" y="5337572"/>
            <a:ext cx="912403" cy="66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itel 60">
            <a:extLst>
              <a:ext uri="{FF2B5EF4-FFF2-40B4-BE49-F238E27FC236}">
                <a16:creationId xmlns:a16="http://schemas.microsoft.com/office/drawing/2014/main" id="{19E15C8B-8986-4AA9-B65E-88ED4648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Verstedelijking en mobiliteit</a:t>
            </a:r>
          </a:p>
        </p:txBody>
      </p:sp>
      <p:pic>
        <p:nvPicPr>
          <p:cNvPr id="63" name="Afbeelding 62">
            <a:extLst>
              <a:ext uri="{FF2B5EF4-FFF2-40B4-BE49-F238E27FC236}">
                <a16:creationId xmlns:a16="http://schemas.microsoft.com/office/drawing/2014/main" id="{A08905AD-AACF-420B-AA46-110BB9932665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2200" y="5205407"/>
            <a:ext cx="1104353" cy="8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9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75" y="1390650"/>
            <a:ext cx="10172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44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27D65A-035C-0440-8C8B-A7CC760E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 err="1"/>
              <a:t>Intensief</a:t>
            </a:r>
            <a:r>
              <a:rPr lang="en-US" dirty="0"/>
              <a:t> </a:t>
            </a:r>
            <a:r>
              <a:rPr lang="en-US" dirty="0" err="1"/>
              <a:t>beheer</a:t>
            </a:r>
            <a:endParaRPr lang="en-US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946DB96-B1E6-4703-B796-BE9F599052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033" y="5710477"/>
            <a:ext cx="2672201" cy="1160107"/>
          </a:xfrm>
          <a:prstGeom prst="rect">
            <a:avLst/>
          </a:prstGeom>
        </p:spPr>
      </p:pic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6ABF132A-6F9C-4DC5-8AFC-D535E19F5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80824"/>
            <a:ext cx="10033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000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27D65A-035C-0440-8C8B-A7CC760EF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en-US" dirty="0"/>
              <a:t>Placemaking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946DB96-B1E6-4703-B796-BE9F599052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033" y="5710477"/>
            <a:ext cx="2672201" cy="1160107"/>
          </a:xfrm>
          <a:prstGeom prst="rect">
            <a:avLst/>
          </a:prstGeom>
        </p:spPr>
      </p:pic>
      <p:pic>
        <p:nvPicPr>
          <p:cNvPr id="3074" name="Picture 2" descr="https://www.vacatureviaginny.nl/wp-content/uploads/2018/09/Refugee-Company-Sfeerbeeld.png">
            <a:extLst>
              <a:ext uri="{FF2B5EF4-FFF2-40B4-BE49-F238E27FC236}">
                <a16:creationId xmlns:a16="http://schemas.microsoft.com/office/drawing/2014/main" id="{FEDCC95A-D04C-4E91-B9A7-AB010BEF1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249800"/>
            <a:ext cx="9640337" cy="562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591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9">
            <a:extLst>
              <a:ext uri="{FF2B5EF4-FFF2-40B4-BE49-F238E27FC236}">
                <a16:creationId xmlns:a16="http://schemas.microsoft.com/office/drawing/2014/main" id="{BEB575A8-4CC7-DD43-96A6-57F9FDA3161A}"/>
              </a:ext>
            </a:extLst>
          </p:cNvPr>
          <p:cNvSpPr txBox="1">
            <a:spLocks/>
          </p:cNvSpPr>
          <p:nvPr/>
        </p:nvSpPr>
        <p:spPr>
          <a:xfrm>
            <a:off x="767999" y="634921"/>
            <a:ext cx="10397940" cy="91029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1" kern="1200">
                <a:solidFill>
                  <a:srgbClr val="E31018"/>
                </a:solidFill>
                <a:latin typeface="FagoNoBold-Roman" pitchFamily="2" charset="0"/>
                <a:ea typeface="+mj-ea"/>
                <a:cs typeface="+mj-cs"/>
              </a:defRPr>
            </a:lvl1pPr>
          </a:lstStyle>
          <a:p>
            <a:r>
              <a:rPr lang="en-US" sz="4267" dirty="0" err="1"/>
              <a:t>Gebiedsontwikkeling</a:t>
            </a:r>
            <a:r>
              <a:rPr lang="en-US" sz="4267" dirty="0"/>
              <a:t> input voor  </a:t>
            </a:r>
            <a:r>
              <a:rPr lang="en-US" sz="4267" dirty="0" err="1"/>
              <a:t>vernieuwing</a:t>
            </a:r>
            <a:r>
              <a:rPr lang="en-US" sz="4267" dirty="0"/>
              <a:t>!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4222A36-37AA-4525-9D2A-663FA09A88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033" y="5710477"/>
            <a:ext cx="2672201" cy="1160107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D9A9483F-9905-4D43-94DD-41E3AECD4C0F}"/>
              </a:ext>
            </a:extLst>
          </p:cNvPr>
          <p:cNvCxnSpPr>
            <a:cxnSpLocks/>
          </p:cNvCxnSpPr>
          <p:nvPr/>
        </p:nvCxnSpPr>
        <p:spPr>
          <a:xfrm>
            <a:off x="768000" y="1894827"/>
            <a:ext cx="841891" cy="0"/>
          </a:xfrm>
          <a:prstGeom prst="line">
            <a:avLst/>
          </a:prstGeom>
          <a:ln w="127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91251C0A-B965-433E-A3EC-4576FB2FB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00" y="1192128"/>
            <a:ext cx="10397939" cy="58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06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9B28A-1F31-2846-9861-0F90B289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99" y="586154"/>
            <a:ext cx="11012324" cy="971533"/>
          </a:xfrm>
        </p:spPr>
        <p:txBody>
          <a:bodyPr/>
          <a:lstStyle/>
          <a:p>
            <a:r>
              <a:rPr lang="nl-NL" dirty="0"/>
              <a:t>Verandering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4066C3-0301-3D47-8E00-3581DC0A62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Van en voor wie is de Stad?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9A06F4-E637-904A-A6F0-59BB3B3C6F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C4413A7-5CFA-8545-A0A5-277052615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033" y="5710477"/>
            <a:ext cx="2672201" cy="1160107"/>
          </a:xfrm>
          <a:prstGeom prst="rect">
            <a:avLst/>
          </a:prstGeom>
        </p:spPr>
      </p:pic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8A3C2ED2-2E54-4A26-A935-AAD00651C7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AFF48C0-9EE1-4BC5-9B34-7D34D9955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9736" y="586153"/>
            <a:ext cx="3277744" cy="194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static1.parool.nl/static/photo/2014/2/13/12/20140918121648/media_xl_2494797.jpg">
            <a:hlinkClick r:id="rId4"/>
            <a:extLst>
              <a:ext uri="{FF2B5EF4-FFF2-40B4-BE49-F238E27FC236}">
                <a16:creationId xmlns:a16="http://schemas.microsoft.com/office/drawing/2014/main" id="{1ADCA8E8-2E8C-42AD-BCA9-9DA94F7C8A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5598" y="2433921"/>
            <a:ext cx="1827221" cy="21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static1.parool.nl/static/photo/2014/2/13/12/20140918121648/media_xl_2494797.jpg">
            <a:hlinkClick r:id="rId4"/>
            <a:extLst>
              <a:ext uri="{FF2B5EF4-FFF2-40B4-BE49-F238E27FC236}">
                <a16:creationId xmlns:a16="http://schemas.microsoft.com/office/drawing/2014/main" id="{806FE7F8-EC21-4EDB-BAB0-6EE538EBD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4907" y="2433921"/>
            <a:ext cx="1752775" cy="213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simplyamsterdam.nl/img/pllek.jpg">
            <a:hlinkClick r:id="rId7"/>
            <a:extLst>
              <a:ext uri="{FF2B5EF4-FFF2-40B4-BE49-F238E27FC236}">
                <a16:creationId xmlns:a16="http://schemas.microsoft.com/office/drawing/2014/main" id="{2AFF30A5-0177-440F-8C6A-614BF5D38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03719" y="2453779"/>
            <a:ext cx="2900452" cy="211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www.move-forward.com/fileadmin/user_upload/young_people_walking_in_the_city.jpg">
            <a:extLst>
              <a:ext uri="{FF2B5EF4-FFF2-40B4-BE49-F238E27FC236}">
                <a16:creationId xmlns:a16="http://schemas.microsoft.com/office/drawing/2014/main" id="{2B94E353-91BA-4F6E-B00D-775D92B31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4907" y="626835"/>
            <a:ext cx="3215613" cy="195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s-media-cache-ak0.pinimg.com/736x/43/d6/01/43d601c40fa2338a2e895de42665ecdb.jpg">
            <a:extLst>
              <a:ext uri="{FF2B5EF4-FFF2-40B4-BE49-F238E27FC236}">
                <a16:creationId xmlns:a16="http://schemas.microsoft.com/office/drawing/2014/main" id="{D89B4DB3-9382-4987-887F-C48F51995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8527" y="4388569"/>
            <a:ext cx="4046616" cy="17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ages0.tcdn.nl/binnenland/article23651609.ece/BINARY/original/vrouwen+vondelpark.jpg">
            <a:extLst>
              <a:ext uri="{FF2B5EF4-FFF2-40B4-BE49-F238E27FC236}">
                <a16:creationId xmlns:a16="http://schemas.microsoft.com/office/drawing/2014/main" id="{20158C09-E4A0-4CA2-80BD-8BAB7A5E5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06936" y="4393350"/>
            <a:ext cx="2457707" cy="17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4982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4066C3-0301-3D47-8E00-3581DC0A62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sz="4267" b="1" dirty="0"/>
              <a:t>Hilde Blank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9A06F4-E637-904A-A6F0-59BB3B3C6F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8000" y="2914102"/>
            <a:ext cx="4402096" cy="2591599"/>
          </a:xfrm>
        </p:spPr>
        <p:txBody>
          <a:bodyPr/>
          <a:lstStyle/>
          <a:p>
            <a:r>
              <a:rPr lang="nl-NL" sz="4267" dirty="0">
                <a:solidFill>
                  <a:srgbClr val="E31018"/>
                </a:solidFill>
                <a:latin typeface="FagoNoBold-Roman" pitchFamily="2" charset="0"/>
                <a:ea typeface="+mj-ea"/>
                <a:cs typeface="+mj-cs"/>
              </a:rPr>
              <a:t>Bouwmeester/</a:t>
            </a:r>
            <a:br>
              <a:rPr lang="nl-NL" sz="4267" dirty="0">
                <a:solidFill>
                  <a:srgbClr val="E31018"/>
                </a:solidFill>
                <a:latin typeface="FagoNoBold-Roman" pitchFamily="2" charset="0"/>
                <a:ea typeface="+mj-ea"/>
                <a:cs typeface="+mj-cs"/>
              </a:rPr>
            </a:br>
            <a:r>
              <a:rPr lang="nl-NL" sz="4267" dirty="0">
                <a:solidFill>
                  <a:srgbClr val="E31018"/>
                </a:solidFill>
                <a:latin typeface="FagoNoBold-Roman" pitchFamily="2" charset="0"/>
                <a:ea typeface="+mj-ea"/>
                <a:cs typeface="+mj-cs"/>
              </a:rPr>
              <a:t>Directeur </a:t>
            </a:r>
            <a:r>
              <a:rPr lang="nl-NL" sz="4267" dirty="0" err="1">
                <a:solidFill>
                  <a:srgbClr val="E31018"/>
                </a:solidFill>
                <a:latin typeface="FagoNoBold-Roman" pitchFamily="2" charset="0"/>
                <a:ea typeface="+mj-ea"/>
                <a:cs typeface="+mj-cs"/>
              </a:rPr>
              <a:t>Concepts</a:t>
            </a:r>
            <a:endParaRPr lang="nl-NL" sz="4267" dirty="0">
              <a:solidFill>
                <a:srgbClr val="E31018"/>
              </a:solidFill>
              <a:latin typeface="FagoNoBold-Roman" pitchFamily="2" charset="0"/>
              <a:ea typeface="+mj-ea"/>
              <a:cs typeface="+mj-cs"/>
            </a:endParaRPr>
          </a:p>
          <a:p>
            <a:r>
              <a:rPr lang="nl-NL" sz="4267" dirty="0">
                <a:solidFill>
                  <a:srgbClr val="E31018"/>
                </a:solidFill>
                <a:latin typeface="FagoNoBold-Roman" pitchFamily="2" charset="0"/>
                <a:ea typeface="+mj-ea"/>
                <a:cs typeface="+mj-cs"/>
              </a:rPr>
              <a:t>AM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C4413A7-5CFA-8545-A0A5-277052615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033" y="5710477"/>
            <a:ext cx="2672201" cy="1160107"/>
          </a:xfrm>
          <a:prstGeom prst="rect">
            <a:avLst/>
          </a:prstGeom>
        </p:spPr>
      </p:pic>
      <p:pic>
        <p:nvPicPr>
          <p:cNvPr id="1026" name="Picture 2" descr="Afbeeldingsresultaat voor hilde blank">
            <a:extLst>
              <a:ext uri="{FF2B5EF4-FFF2-40B4-BE49-F238E27FC236}">
                <a16:creationId xmlns:a16="http://schemas.microsoft.com/office/drawing/2014/main" id="{54C6BE56-A3E6-4347-A3D9-A80FA95C1BC6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01" r="16801"/>
          <a:stretch>
            <a:fillRect/>
          </a:stretch>
        </p:blipFill>
        <p:spPr bwMode="auto">
          <a:xfrm>
            <a:off x="5170096" y="192723"/>
            <a:ext cx="6253904" cy="628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237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9B28A-1F31-2846-9861-0F90B289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99" y="586154"/>
            <a:ext cx="11012324" cy="971533"/>
          </a:xfrm>
        </p:spPr>
        <p:txBody>
          <a:bodyPr/>
          <a:lstStyle/>
          <a:p>
            <a:r>
              <a:rPr lang="nl-NL" dirty="0"/>
              <a:t>Verandering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34066C3-0301-3D47-8E00-3581DC0A62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Wie maakt de Stad?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39A06F4-E637-904A-A6F0-59BB3B3C6F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C4413A7-5CFA-8545-A0A5-277052615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033" y="5710477"/>
            <a:ext cx="2672201" cy="1160107"/>
          </a:xfrm>
          <a:prstGeom prst="rect">
            <a:avLst/>
          </a:prstGeom>
        </p:spPr>
      </p:pic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E58B287E-75E0-41E6-9C64-17936263333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15280" y="52402"/>
            <a:ext cx="6776720" cy="68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15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E0D1E3-D8C1-491A-B82E-B8F842A9A9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819400" cy="3232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75AFB3-87B8-4794-9BFE-7981301157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226" y="1"/>
            <a:ext cx="4849863" cy="3232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433639-3C03-42D2-90C6-9C265F2644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913" y="1"/>
            <a:ext cx="4849863" cy="3232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50B9FE-5DEC-4C9B-AFFC-2632044F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333749"/>
            <a:ext cx="2124076" cy="3524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5A5966-3B01-4825-B632-DFE1196E23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4088" y="3334986"/>
            <a:ext cx="3667125" cy="35230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A246BB-1190-40B1-AB00-4F556A2BB2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1226" y="3328685"/>
            <a:ext cx="4105276" cy="35293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6F6F67-9395-4816-95DE-71FFC3ED4B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0327" y="3328686"/>
            <a:ext cx="2633572" cy="362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27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65593AA5-FCE8-4720-9541-0EE11795F39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4525" y="0"/>
            <a:ext cx="8977475" cy="6858000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69AA8A68-8388-5849-A54B-3DD7FB30AA68}"/>
              </a:ext>
            </a:extLst>
          </p:cNvPr>
          <p:cNvSpPr/>
          <p:nvPr/>
        </p:nvSpPr>
        <p:spPr>
          <a:xfrm>
            <a:off x="1" y="0"/>
            <a:ext cx="5265225" cy="2551235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3F3F3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836BC7-BBCE-0645-8B4A-C725E18A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01" y="465513"/>
            <a:ext cx="4684012" cy="1961164"/>
          </a:xfrm>
        </p:spPr>
        <p:txBody>
          <a:bodyPr/>
          <a:lstStyle/>
          <a:p>
            <a:r>
              <a:rPr lang="nl-NL" dirty="0"/>
              <a:t>De inclusieve stad: wat is dat, hoe doe je dat?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FA36811-6B8D-4347-A037-B6905BD1B8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845" y="5415845"/>
            <a:ext cx="1442156" cy="14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44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6">
            <a:extLst>
              <a:ext uri="{FF2B5EF4-FFF2-40B4-BE49-F238E27FC236}">
                <a16:creationId xmlns:a16="http://schemas.microsoft.com/office/drawing/2014/main" id="{64BA9DB1-4387-F845-B6BE-FA67A6FE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Lancering </a:t>
            </a:r>
            <a:r>
              <a:rPr lang="nl-NL" dirty="0" err="1"/>
              <a:t>Provada</a:t>
            </a:r>
            <a:r>
              <a:rPr lang="nl-NL" dirty="0"/>
              <a:t> 2018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446E39-9D4D-6B47-A617-BCCC141BD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Open Oproep en Matchmaking AM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826B079-EAD9-3340-9288-B48F32127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b="1" dirty="0"/>
              <a:t>Architectuur Lokaal</a:t>
            </a:r>
          </a:p>
          <a:p>
            <a:endParaRPr lang="nl-NL" dirty="0"/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D8F535D-B6B6-3740-B93A-60866EED6227}"/>
              </a:ext>
            </a:extLst>
          </p:cNvPr>
          <p:cNvCxnSpPr>
            <a:cxnSpLocks/>
          </p:cNvCxnSpPr>
          <p:nvPr/>
        </p:nvCxnSpPr>
        <p:spPr>
          <a:xfrm>
            <a:off x="1856443" y="6381477"/>
            <a:ext cx="0" cy="10134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" descr="image001">
            <a:extLst>
              <a:ext uri="{FF2B5EF4-FFF2-40B4-BE49-F238E27FC236}">
                <a16:creationId xmlns:a16="http://schemas.microsoft.com/office/drawing/2014/main" id="{23C41330-6A97-4075-B699-889DC7A9D142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2985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69AA8A68-8388-5849-A54B-3DD7FB30AA68}"/>
              </a:ext>
            </a:extLst>
          </p:cNvPr>
          <p:cNvSpPr/>
          <p:nvPr/>
        </p:nvSpPr>
        <p:spPr>
          <a:xfrm>
            <a:off x="11722" y="-16835"/>
            <a:ext cx="5265225" cy="4800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3F3F3"/>
              </a:solidFill>
              <a:latin typeface="Calibri" panose="020F0502020204030204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836BC7-BBCE-0645-8B4A-C725E18A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1" y="465513"/>
            <a:ext cx="5076092" cy="1961164"/>
          </a:xfrm>
        </p:spPr>
        <p:txBody>
          <a:bodyPr/>
          <a:lstStyle/>
          <a:p>
            <a:r>
              <a:rPr lang="nl-NL" dirty="0"/>
              <a:t>AM</a:t>
            </a:r>
            <a:br>
              <a:rPr lang="nl-NL" dirty="0"/>
            </a:br>
            <a:r>
              <a:rPr lang="nl-NL" dirty="0"/>
              <a:t>I</a:t>
            </a:r>
            <a:br>
              <a:rPr lang="nl-NL" dirty="0"/>
            </a:br>
            <a:r>
              <a:rPr lang="nl-NL" dirty="0" err="1"/>
              <a:t>Included</a:t>
            </a:r>
            <a:endParaRPr lang="nl-NL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BA387FC4-CCDE-F240-AB7B-A047E8415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001" y="3392170"/>
            <a:ext cx="3786551" cy="1220471"/>
          </a:xfrm>
        </p:spPr>
        <p:txBody>
          <a:bodyPr>
            <a:normAutofit fontScale="77500" lnSpcReduction="20000"/>
          </a:bodyPr>
          <a:lstStyle/>
          <a:p>
            <a:r>
              <a:rPr lang="nl-NL" sz="2400" dirty="0"/>
              <a:t>Mens</a:t>
            </a:r>
          </a:p>
          <a:p>
            <a:r>
              <a:rPr lang="nl-NL" sz="2400" dirty="0"/>
              <a:t>Ruimte</a:t>
            </a:r>
          </a:p>
          <a:p>
            <a:r>
              <a:rPr lang="nl-NL" sz="2400" dirty="0"/>
              <a:t>Proces</a:t>
            </a:r>
          </a:p>
          <a:p>
            <a:r>
              <a:rPr lang="nl-NL" sz="2400" dirty="0"/>
              <a:t>Realisatie</a:t>
            </a:r>
          </a:p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FA36811-6B8D-4347-A037-B6905BD1B8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845" y="5415845"/>
            <a:ext cx="1442156" cy="1442156"/>
          </a:xfrm>
          <a:prstGeom prst="rect">
            <a:avLst/>
          </a:prstGeom>
        </p:spPr>
      </p:pic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B5F126FA-FBDB-4278-9E1F-3ECE3218649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9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75FB26-5EF4-5144-99B9-11C16EC86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Introductie wethouder Piet </a:t>
            </a:r>
            <a:r>
              <a:rPr lang="nl-NL" sz="4000" dirty="0" err="1"/>
              <a:t>Sleeking</a:t>
            </a:r>
            <a:r>
              <a:rPr lang="nl-NL" sz="4000" dirty="0"/>
              <a:t> (Dordrecht)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BB06D3-0BED-194F-89C7-EE47B2F6D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66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+mj-lt"/>
              </a:rPr>
              <a:t>Wethouder: Ruimtelijke Ordening, Water, Levendige Binnenstad, Inclusief Projectmanagement, Stadswerven, Gezondheidspark, Herontwikkeling Spuiboulevard/Maasterras, etc. </a:t>
            </a:r>
          </a:p>
          <a:p>
            <a:pPr marL="0" indent="0">
              <a:buNone/>
            </a:pPr>
            <a:endParaRPr lang="nl-NL" sz="2000" dirty="0">
              <a:latin typeface="+mj-lt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188DDAAC-3945-A54E-8F66-959F31B1BB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89335"/>
            <a:ext cx="3440723" cy="48279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3B5F48B-EDC7-E443-9B12-2206B4BDF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8216" y="2252575"/>
            <a:ext cx="2679700" cy="401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15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6">
            <a:extLst>
              <a:ext uri="{FF2B5EF4-FFF2-40B4-BE49-F238E27FC236}">
                <a16:creationId xmlns:a16="http://schemas.microsoft.com/office/drawing/2014/main" id="{64BA9DB1-4387-F845-B6BE-FA67A6FE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MENS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446E39-9D4D-6B47-A617-BCCC141BD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Open – Verweven - Saamhorig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826B079-EAD9-3340-9288-B48F32127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15867" y="2042585"/>
            <a:ext cx="4152133" cy="3534876"/>
          </a:xfrm>
        </p:spPr>
        <p:txBody>
          <a:bodyPr/>
          <a:lstStyle/>
          <a:p>
            <a:r>
              <a:rPr lang="nl-NL" sz="3200" dirty="0"/>
              <a:t>Mensen maken de stad. 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D8F535D-B6B6-3740-B93A-60866EED6227}"/>
              </a:ext>
            </a:extLst>
          </p:cNvPr>
          <p:cNvCxnSpPr>
            <a:cxnSpLocks/>
          </p:cNvCxnSpPr>
          <p:nvPr/>
        </p:nvCxnSpPr>
        <p:spPr>
          <a:xfrm>
            <a:off x="1856443" y="6381477"/>
            <a:ext cx="0" cy="10134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72FAB253-1678-4A7A-9B31-26A504C745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69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6">
            <a:extLst>
              <a:ext uri="{FF2B5EF4-FFF2-40B4-BE49-F238E27FC236}">
                <a16:creationId xmlns:a16="http://schemas.microsoft.com/office/drawing/2014/main" id="{64BA9DB1-4387-F845-B6BE-FA67A6FE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RUIMTE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446E39-9D4D-6B47-A617-BCCC141BD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Publiek – Plek - Vernuft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826B079-EAD9-3340-9288-B48F32127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15867" y="2042585"/>
            <a:ext cx="4296133" cy="3534876"/>
          </a:xfrm>
        </p:spPr>
        <p:txBody>
          <a:bodyPr/>
          <a:lstStyle/>
          <a:p>
            <a:r>
              <a:rPr lang="nl-NL" sz="3200" dirty="0"/>
              <a:t>Goed ruimtelijk ontwerp.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D8F535D-B6B6-3740-B93A-60866EED6227}"/>
              </a:ext>
            </a:extLst>
          </p:cNvPr>
          <p:cNvCxnSpPr>
            <a:cxnSpLocks/>
          </p:cNvCxnSpPr>
          <p:nvPr/>
        </p:nvCxnSpPr>
        <p:spPr>
          <a:xfrm>
            <a:off x="1856443" y="6381477"/>
            <a:ext cx="0" cy="10134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82DE5B58-2B9D-42F1-8806-CF6473E60B4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59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6">
            <a:extLst>
              <a:ext uri="{FF2B5EF4-FFF2-40B4-BE49-F238E27FC236}">
                <a16:creationId xmlns:a16="http://schemas.microsoft.com/office/drawing/2014/main" id="{64BA9DB1-4387-F845-B6BE-FA67A6FE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PROCES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446E39-9D4D-6B47-A617-BCCC141BD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Aanpakken - Adaptief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826B079-EAD9-3340-9288-B48F32127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sz="3200" dirty="0"/>
              <a:t>Samen stad maken.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D8F535D-B6B6-3740-B93A-60866EED6227}"/>
              </a:ext>
            </a:extLst>
          </p:cNvPr>
          <p:cNvCxnSpPr>
            <a:cxnSpLocks/>
          </p:cNvCxnSpPr>
          <p:nvPr/>
        </p:nvCxnSpPr>
        <p:spPr>
          <a:xfrm>
            <a:off x="1856443" y="6381477"/>
            <a:ext cx="0" cy="10134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Tijdelijke aanduiding voor afbeelding 5">
            <a:extLst>
              <a:ext uri="{FF2B5EF4-FFF2-40B4-BE49-F238E27FC236}">
                <a16:creationId xmlns:a16="http://schemas.microsoft.com/office/drawing/2014/main" id="{83B282D1-047A-4687-93A3-8CDBF08ABE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09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6">
            <a:extLst>
              <a:ext uri="{FF2B5EF4-FFF2-40B4-BE49-F238E27FC236}">
                <a16:creationId xmlns:a16="http://schemas.microsoft.com/office/drawing/2014/main" id="{64BA9DB1-4387-F845-B6BE-FA67A6FEB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REALISATIE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6446E39-9D4D-6B47-A617-BCCC141BD7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Haalbaarheid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826B079-EAD9-3340-9288-B48F321272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15867" y="2042585"/>
            <a:ext cx="3931333" cy="3534876"/>
          </a:xfrm>
        </p:spPr>
        <p:txBody>
          <a:bodyPr/>
          <a:lstStyle/>
          <a:p>
            <a:r>
              <a:rPr lang="nl-NL" sz="3200" dirty="0"/>
              <a:t>Is een inclusieve stad te bouwen? 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D8F535D-B6B6-3740-B93A-60866EED6227}"/>
              </a:ext>
            </a:extLst>
          </p:cNvPr>
          <p:cNvCxnSpPr>
            <a:cxnSpLocks/>
          </p:cNvCxnSpPr>
          <p:nvPr/>
        </p:nvCxnSpPr>
        <p:spPr>
          <a:xfrm>
            <a:off x="1856443" y="6381477"/>
            <a:ext cx="0" cy="10134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Tijdelijke aanduiding voor afbeelding 5">
            <a:extLst>
              <a:ext uri="{FF2B5EF4-FFF2-40B4-BE49-F238E27FC236}">
                <a16:creationId xmlns:a16="http://schemas.microsoft.com/office/drawing/2014/main" id="{0126AB45-C564-4B58-9FFF-EAE7A8A132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515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inhoud 8" descr="Afbeelding met persoon, muur, binnen, staand&#10;&#10;Automatisch gegenereerde beschrijving">
            <a:extLst>
              <a:ext uri="{FF2B5EF4-FFF2-40B4-BE49-F238E27FC236}">
                <a16:creationId xmlns:a16="http://schemas.microsoft.com/office/drawing/2014/main" id="{80270636-CEAB-4EF9-AE8F-5075C95D73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6578" y="-96942"/>
            <a:ext cx="9135423" cy="6954943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69AA8A68-8388-5849-A54B-3DD7FB30AA68}"/>
              </a:ext>
            </a:extLst>
          </p:cNvPr>
          <p:cNvSpPr/>
          <p:nvPr/>
        </p:nvSpPr>
        <p:spPr>
          <a:xfrm>
            <a:off x="11722" y="-16835"/>
            <a:ext cx="5265225" cy="4800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srgbClr val="F3F3F3"/>
              </a:solidFill>
              <a:latin typeface="Calibri" panose="020F0502020204030204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836BC7-BBCE-0645-8B4A-C725E18A3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01" y="465513"/>
            <a:ext cx="4684012" cy="1961164"/>
          </a:xfrm>
        </p:spPr>
        <p:txBody>
          <a:bodyPr/>
          <a:lstStyle/>
          <a:p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winner is: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BA387FC4-CCDE-F240-AB7B-A047E84150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URBANOS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852566B-EFC0-E244-9878-D4E74F8545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Pepijn </a:t>
            </a:r>
            <a:r>
              <a:rPr lang="nl-NL" dirty="0" err="1"/>
              <a:t>Verpaalen</a:t>
            </a:r>
            <a:r>
              <a:rPr lang="nl-NL" dirty="0"/>
              <a:t> </a:t>
            </a:r>
          </a:p>
          <a:p>
            <a:r>
              <a:rPr lang="nl-NL" dirty="0" err="1"/>
              <a:t>Camila</a:t>
            </a:r>
            <a:r>
              <a:rPr lang="nl-NL" dirty="0"/>
              <a:t> </a:t>
            </a:r>
            <a:r>
              <a:rPr lang="nl-NL" dirty="0" err="1"/>
              <a:t>Pinzon</a:t>
            </a:r>
            <a:r>
              <a:rPr lang="nl-NL" dirty="0"/>
              <a:t> Cortes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FA36811-6B8D-4347-A037-B6905BD1B8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845" y="5415845"/>
            <a:ext cx="1442156" cy="144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21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7341B7D-6CDD-4AEF-904A-E876B3F7D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36922"/>
            <a:ext cx="6230865" cy="502510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571AC18-C553-4737-B343-96EF53F83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840" y="4194841"/>
            <a:ext cx="3295603" cy="255223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6E1824A-4E64-42BF-836B-D937D31A7E8E}"/>
              </a:ext>
            </a:extLst>
          </p:cNvPr>
          <p:cNvSpPr txBox="1">
            <a:spLocks/>
          </p:cNvSpPr>
          <p:nvPr/>
        </p:nvSpPr>
        <p:spPr>
          <a:xfrm>
            <a:off x="8355725" y="243768"/>
            <a:ext cx="3836275" cy="7442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>
              <a:defRPr/>
            </a:pPr>
            <a:r>
              <a:rPr lang="nl-NL" sz="1200" dirty="0" err="1">
                <a:solidFill>
                  <a:srgbClr val="C00000"/>
                </a:solidFill>
                <a:latin typeface="Bahnschrift"/>
              </a:rPr>
              <a:t>Camila</a:t>
            </a:r>
            <a:r>
              <a:rPr lang="nl-NL" sz="1200" dirty="0">
                <a:solidFill>
                  <a:srgbClr val="C00000"/>
                </a:solidFill>
                <a:latin typeface="Bahnschrift"/>
              </a:rPr>
              <a:t> </a:t>
            </a:r>
            <a:r>
              <a:rPr lang="nl-NL" sz="1200" dirty="0" err="1">
                <a:solidFill>
                  <a:srgbClr val="C00000"/>
                </a:solidFill>
                <a:latin typeface="Bahnschrift"/>
              </a:rPr>
              <a:t>Pinzon</a:t>
            </a:r>
            <a:r>
              <a:rPr lang="nl-NL" sz="1200" dirty="0">
                <a:solidFill>
                  <a:srgbClr val="C00000"/>
                </a:solidFill>
                <a:latin typeface="Bahnschrift"/>
              </a:rPr>
              <a:t> Cortes en Pepijn </a:t>
            </a:r>
            <a:r>
              <a:rPr lang="nl-NL" sz="1200" dirty="0" err="1">
                <a:solidFill>
                  <a:srgbClr val="C00000"/>
                </a:solidFill>
                <a:latin typeface="Bahnschrift"/>
              </a:rPr>
              <a:t>Verpaalen</a:t>
            </a:r>
            <a:r>
              <a:rPr lang="nl-NL" sz="1200" dirty="0">
                <a:solidFill>
                  <a:srgbClr val="C00000"/>
                </a:solidFill>
                <a:latin typeface="Bahnschrift"/>
              </a:rPr>
              <a:t> (URBANOS)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AA3FE3A-2A42-4352-91EF-79E37AB0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43770"/>
            <a:ext cx="6230867" cy="744205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nl-NL" dirty="0">
                <a:solidFill>
                  <a:srgbClr val="C00000"/>
                </a:solidFill>
              </a:rPr>
              <a:t>Wrijven van subculturen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AF6D8D7-1A1D-4460-A03B-B659A9C61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181" y="1134709"/>
            <a:ext cx="4330263" cy="2976456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8B28D5DD-CFB7-4F82-8447-975303309898}"/>
              </a:ext>
            </a:extLst>
          </p:cNvPr>
          <p:cNvSpPr/>
          <p:nvPr/>
        </p:nvSpPr>
        <p:spPr>
          <a:xfrm>
            <a:off x="5915276" y="4732293"/>
            <a:ext cx="29171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nl-NL" dirty="0">
                <a:solidFill>
                  <a:srgbClr val="C00000"/>
                </a:solidFill>
                <a:latin typeface="Ink Free" panose="03080402000500000000" pitchFamily="66" charset="0"/>
              </a:rPr>
              <a:t>Wij nemen</a:t>
            </a:r>
          </a:p>
          <a:p>
            <a:pPr algn="ctr" defTabSz="914377">
              <a:defRPr/>
            </a:pPr>
            <a:r>
              <a:rPr lang="nl-NL" dirty="0">
                <a:solidFill>
                  <a:srgbClr val="C00000"/>
                </a:solidFill>
                <a:latin typeface="Ink Free" panose="03080402000500000000" pitchFamily="66" charset="0"/>
              </a:rPr>
              <a:t>allemaal deel</a:t>
            </a:r>
          </a:p>
          <a:p>
            <a:pPr algn="ctr" defTabSz="914377">
              <a:defRPr/>
            </a:pPr>
            <a:r>
              <a:rPr lang="nl-NL" dirty="0">
                <a:solidFill>
                  <a:srgbClr val="C00000"/>
                </a:solidFill>
                <a:latin typeface="Ink Free" panose="03080402000500000000" pitchFamily="66" charset="0"/>
              </a:rPr>
              <a:t>aan</a:t>
            </a:r>
          </a:p>
          <a:p>
            <a:pPr algn="ctr" defTabSz="914377">
              <a:defRPr/>
            </a:pPr>
            <a:r>
              <a:rPr lang="nl-NL" dirty="0">
                <a:solidFill>
                  <a:srgbClr val="C00000"/>
                </a:solidFill>
                <a:latin typeface="Ink Free" panose="03080402000500000000" pitchFamily="66" charset="0"/>
              </a:rPr>
              <a:t>verschillende</a:t>
            </a:r>
          </a:p>
          <a:p>
            <a:pPr algn="ctr" defTabSz="914377">
              <a:defRPr/>
            </a:pPr>
            <a:r>
              <a:rPr lang="nl-NL" dirty="0">
                <a:solidFill>
                  <a:srgbClr val="C00000"/>
                </a:solidFill>
                <a:latin typeface="Ink Free" panose="03080402000500000000" pitchFamily="66" charset="0"/>
              </a:rPr>
              <a:t>subculturen</a:t>
            </a:r>
            <a:endParaRPr lang="nl-NL" dirty="0">
              <a:solidFill>
                <a:prstClr val="black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347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E221F2E-AE69-894A-8A81-9BAAE83A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Opiniemakers uit het veld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94F3BB-376B-A54C-B860-BE17185552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Corporatie, overheid, ontwerp, wetenschap, ontwikkelaar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2B7CEC1-AEA3-C74C-A7E1-1957479F9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sz="1467" dirty="0"/>
              <a:t>Marnix </a:t>
            </a:r>
            <a:r>
              <a:rPr lang="nl-NL" sz="1467" dirty="0" err="1"/>
              <a:t>Norder</a:t>
            </a:r>
            <a:r>
              <a:rPr lang="nl-NL" sz="1467" dirty="0"/>
              <a:t>, Kees Diepeveen, Floris Alkemade, Co </a:t>
            </a:r>
            <a:r>
              <a:rPr lang="nl-NL" sz="1467" dirty="0" err="1"/>
              <a:t>Verdaas</a:t>
            </a:r>
            <a:r>
              <a:rPr lang="nl-NL" sz="1467" dirty="0"/>
              <a:t>, Ronald Huikeshoven</a:t>
            </a:r>
          </a:p>
          <a:p>
            <a:endParaRPr lang="nl-NL" sz="1467" dirty="0"/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864312C4-9DFC-F648-B4AF-F3CF611F96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033" y="5710477"/>
            <a:ext cx="2672201" cy="1160107"/>
          </a:xfrm>
          <a:prstGeom prst="rect">
            <a:avLst/>
          </a:prstGeom>
        </p:spPr>
      </p:pic>
      <p:pic>
        <p:nvPicPr>
          <p:cNvPr id="19" name="Tijdelijke aanduiding voor afbeelding 18">
            <a:extLst>
              <a:ext uri="{FF2B5EF4-FFF2-40B4-BE49-F238E27FC236}">
                <a16:creationId xmlns:a16="http://schemas.microsoft.com/office/drawing/2014/main" id="{BA6F5C00-D634-463D-90EE-DA748A48E03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29EE827-9221-45D0-A2E0-B0A4569F90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508" y="4023834"/>
            <a:ext cx="2389136" cy="1823660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791E59BE-12AF-401C-8C57-760B4B5344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82"/>
          <a:stretch/>
        </p:blipFill>
        <p:spPr>
          <a:xfrm>
            <a:off x="7295105" y="2040466"/>
            <a:ext cx="2413539" cy="1775093"/>
          </a:xfrm>
          <a:prstGeom prst="rect">
            <a:avLst/>
          </a:prstGeom>
        </p:spPr>
      </p:pic>
      <p:pic>
        <p:nvPicPr>
          <p:cNvPr id="31" name="Tijdelijke aanduiding voor afbeelding 30">
            <a:extLst>
              <a:ext uri="{FF2B5EF4-FFF2-40B4-BE49-F238E27FC236}">
                <a16:creationId xmlns:a16="http://schemas.microsoft.com/office/drawing/2014/main" id="{DC4B1093-0DDA-49D0-8B81-C48A4BCD1F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37" name="Tijdelijke aanduiding voor afbeelding 36">
            <a:extLst>
              <a:ext uri="{FF2B5EF4-FFF2-40B4-BE49-F238E27FC236}">
                <a16:creationId xmlns:a16="http://schemas.microsoft.com/office/drawing/2014/main" id="{BA4A5DD7-2F6C-410F-94DB-34288DDC07C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78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ABC15C1-41DB-4C7D-A329-CC856CA9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00" y="586154"/>
            <a:ext cx="4800000" cy="971533"/>
          </a:xfrm>
        </p:spPr>
        <p:txBody>
          <a:bodyPr/>
          <a:lstStyle/>
          <a:p>
            <a:r>
              <a:rPr lang="nl-NL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https://www.am.nl/publicatie/samen-stad-maken/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E5A62EC0-9932-44EA-A493-522A0398702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5017" y="367286"/>
            <a:ext cx="5585307" cy="5609108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087744C-320F-44B8-9BD7-E0CF86FC59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8232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6">
            <a:extLst>
              <a:ext uri="{FF2B5EF4-FFF2-40B4-BE49-F238E27FC236}">
                <a16:creationId xmlns:a16="http://schemas.microsoft.com/office/drawing/2014/main" id="{CD86B1F8-6103-0D41-B3FB-4B52CD92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586154"/>
            <a:ext cx="12080240" cy="558437"/>
          </a:xfrm>
        </p:spPr>
        <p:txBody>
          <a:bodyPr/>
          <a:lstStyle/>
          <a:p>
            <a:r>
              <a:rPr lang="nl-NL" dirty="0"/>
              <a:t>Merwede Kanaalzone, Feyenoord City, Bajes Kwartier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5E6BCF3-2726-364D-AEB2-282BF2A89A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Samen Stad Maken</a:t>
            </a:r>
          </a:p>
        </p:txBody>
      </p:sp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29946836-C751-44B7-A1C0-F85FC0070A2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Tijdelijke aanduiding voor afbeelding 9">
            <a:extLst>
              <a:ext uri="{FF2B5EF4-FFF2-40B4-BE49-F238E27FC236}">
                <a16:creationId xmlns:a16="http://schemas.microsoft.com/office/drawing/2014/main" id="{0CDF133E-F303-4E97-8F6C-ADC71618627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8BFD8805-9B5D-4F63-B19B-76B1429F247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09992" y="2040466"/>
            <a:ext cx="3784408" cy="38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94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5594A6-C31C-454D-A14B-ED5E2239B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99" y="586154"/>
            <a:ext cx="7849527" cy="971533"/>
          </a:xfrm>
        </p:spPr>
        <p:txBody>
          <a:bodyPr/>
          <a:lstStyle/>
          <a:p>
            <a:r>
              <a:rPr lang="en-US" dirty="0" err="1"/>
              <a:t>Voorbeeldpagina</a:t>
            </a:r>
            <a:r>
              <a:rPr lang="en-US" dirty="0"/>
              <a:t>  </a:t>
            </a:r>
            <a:r>
              <a:rPr lang="en-US" dirty="0" err="1"/>
              <a:t>beeld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997A70E-5A47-8D4B-ACA9-6365E90967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Subtitel</a:t>
            </a:r>
            <a:endParaRPr lang="en-US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6C3721-7D72-0A4D-8E90-08436C8402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033" y="5691793"/>
            <a:ext cx="2672201" cy="116010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DA5599C-5323-4FA0-8DF6-4A8015AE88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85FCA74-8687-4498-82C5-A8662F5FA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761" y="2091661"/>
            <a:ext cx="7104488" cy="113801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CEF5390-D91E-40EE-AD7B-CA27520D5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7818" y="2867867"/>
            <a:ext cx="3105165" cy="5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6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802F2CB-EAD3-E640-A791-4877D868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490" y="0"/>
            <a:ext cx="9733573" cy="6871682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0879636-B2BB-8E4C-99B0-4A6FD1BED4E0}"/>
              </a:ext>
            </a:extLst>
          </p:cNvPr>
          <p:cNvSpPr txBox="1"/>
          <p:nvPr/>
        </p:nvSpPr>
        <p:spPr>
          <a:xfrm>
            <a:off x="8417173" y="6307016"/>
            <a:ext cx="2377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Dordrecht - Energiehuis</a:t>
            </a:r>
          </a:p>
        </p:txBody>
      </p:sp>
    </p:spTree>
    <p:extLst>
      <p:ext uri="{BB962C8B-B14F-4D97-AF65-F5344CB8AC3E}">
        <p14:creationId xmlns:p14="http://schemas.microsoft.com/office/powerpoint/2010/main" val="1634761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215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9650" y="81921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BoosterNextFY-Medium" panose="02000603000000020004" pitchFamily="50" charset="0"/>
                <a:cs typeface="Arial" panose="020B0604020202020204" pitchFamily="34" charset="0"/>
              </a:rPr>
              <a:t>Deelsessie 1</a:t>
            </a:r>
            <a:br>
              <a:rPr lang="nl-NL" sz="2800" b="1" dirty="0">
                <a:latin typeface="BoosterNextFY-Medium" panose="02000603000000020004" pitchFamily="50" charset="0"/>
                <a:cs typeface="Arial" panose="020B0604020202020204" pitchFamily="34" charset="0"/>
              </a:rPr>
            </a:br>
            <a:r>
              <a:rPr lang="nl-NL" sz="2800" b="1" dirty="0">
                <a:latin typeface="BoosterNextFY-Medium" panose="02000603000000020004" pitchFamily="50" charset="0"/>
                <a:cs typeface="Arial" panose="020B0604020202020204" pitchFamily="34" charset="0"/>
              </a:rPr>
              <a:t>Realiseren van innovatieve woonvormen</a:t>
            </a:r>
          </a:p>
        </p:txBody>
      </p:sp>
      <p:sp>
        <p:nvSpPr>
          <p:cNvPr id="6" name="Rectangle 5"/>
          <p:cNvSpPr/>
          <p:nvPr/>
        </p:nvSpPr>
        <p:spPr>
          <a:xfrm>
            <a:off x="1009650" y="246029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BoosterNextFY-Medium" panose="02000603000000020004" pitchFamily="50" charset="0"/>
                <a:cs typeface="Arial" panose="020B0604020202020204" pitchFamily="34" charset="0"/>
              </a:rPr>
              <a:t>Deelsessie 2</a:t>
            </a:r>
            <a:br>
              <a:rPr lang="nl-NL" sz="2800" b="1" dirty="0">
                <a:latin typeface="BoosterNextFY-Medium" panose="02000603000000020004" pitchFamily="50" charset="0"/>
                <a:cs typeface="Arial" panose="020B0604020202020204" pitchFamily="34" charset="0"/>
              </a:rPr>
            </a:br>
            <a:r>
              <a:rPr lang="nl-NL" sz="2800" b="1" dirty="0">
                <a:latin typeface="BoosterNextFY-Medium" panose="02000603000000020004" pitchFamily="50" charset="0"/>
                <a:cs typeface="Arial" panose="020B0604020202020204" pitchFamily="34" charset="0"/>
              </a:rPr>
              <a:t>Gezonde stedelijke gebieden</a:t>
            </a:r>
          </a:p>
        </p:txBody>
      </p:sp>
      <p:sp>
        <p:nvSpPr>
          <p:cNvPr id="7" name="Rectangle 6"/>
          <p:cNvSpPr/>
          <p:nvPr/>
        </p:nvSpPr>
        <p:spPr>
          <a:xfrm>
            <a:off x="1009650" y="3842079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BoosterNextFY-Medium" panose="02000603000000020004" pitchFamily="50" charset="0"/>
                <a:cs typeface="Arial" panose="020B0604020202020204" pitchFamily="34" charset="0"/>
              </a:rPr>
              <a:t>Deelsessie 3</a:t>
            </a:r>
            <a:br>
              <a:rPr lang="nl-NL" sz="2800" b="1" dirty="0">
                <a:latin typeface="BoosterNextFY-Medium" panose="02000603000000020004" pitchFamily="50" charset="0"/>
                <a:cs typeface="Arial" panose="020B0604020202020204" pitchFamily="34" charset="0"/>
              </a:rPr>
            </a:br>
            <a:r>
              <a:rPr lang="nl-NL" sz="2800" b="1" dirty="0">
                <a:latin typeface="BoosterNextFY-Medium" panose="02000603000000020004" pitchFamily="50" charset="0"/>
                <a:cs typeface="Arial" panose="020B0604020202020204" pitchFamily="34" charset="0"/>
              </a:rPr>
              <a:t>Gebiedsontwikkeling voor sociale stijging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8172450" y="125009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BoosterNextFY-Medium" panose="02000603000000020004" pitchFamily="50" charset="0"/>
                <a:cs typeface="Arial" panose="020B0604020202020204" pitchFamily="34" charset="0"/>
              </a:rPr>
              <a:t>Ketel 01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2450" y="289117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BoosterNextFY-Medium" panose="02000603000000020004" pitchFamily="50" charset="0"/>
                <a:cs typeface="Arial" panose="020B0604020202020204" pitchFamily="34" charset="0"/>
              </a:rPr>
              <a:t>Zaal 021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72450" y="427296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800" b="1" dirty="0">
                <a:solidFill>
                  <a:srgbClr val="00B0F0"/>
                </a:solidFill>
                <a:latin typeface="BoosterNextFY-Medium" panose="02000603000000020004" pitchFamily="50" charset="0"/>
                <a:cs typeface="Arial" panose="020B0604020202020204" pitchFamily="34" charset="0"/>
              </a:rPr>
              <a:t>Zaal 020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70" y="5757774"/>
            <a:ext cx="4673247" cy="65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55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6552AAC-74F5-0B4B-9123-8583F22E8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58" y="211015"/>
            <a:ext cx="12207458" cy="643596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5E962E9-51B4-9440-A2F2-EF8DBCD55D14}"/>
              </a:ext>
            </a:extLst>
          </p:cNvPr>
          <p:cNvSpPr txBox="1"/>
          <p:nvPr/>
        </p:nvSpPr>
        <p:spPr>
          <a:xfrm>
            <a:off x="10058403" y="6072556"/>
            <a:ext cx="207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Dordrecht - Lijnbaan</a:t>
            </a:r>
          </a:p>
        </p:txBody>
      </p:sp>
    </p:spTree>
    <p:extLst>
      <p:ext uri="{BB962C8B-B14F-4D97-AF65-F5344CB8AC3E}">
        <p14:creationId xmlns:p14="http://schemas.microsoft.com/office/powerpoint/2010/main" val="1692363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40BFC56-F5E1-8F4B-AF97-9E50C3BA3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31" y="0"/>
            <a:ext cx="10305738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11FC6FE-9926-F642-B12D-34FE257CCE4C}"/>
              </a:ext>
            </a:extLst>
          </p:cNvPr>
          <p:cNvSpPr txBox="1"/>
          <p:nvPr/>
        </p:nvSpPr>
        <p:spPr>
          <a:xfrm>
            <a:off x="8663356" y="6307016"/>
            <a:ext cx="255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Dordrecht - </a:t>
            </a:r>
            <a:r>
              <a:rPr lang="nl-NL" dirty="0" err="1">
                <a:solidFill>
                  <a:schemeClr val="bg1"/>
                </a:solidFill>
                <a:latin typeface="+mj-lt"/>
              </a:rPr>
              <a:t>Riedijkshaven</a:t>
            </a:r>
            <a:endParaRPr lang="nl-NL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862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6B910EA-AC81-3846-8C70-CD8CEF293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760" y="0"/>
            <a:ext cx="9498479" cy="695178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8CE1D45-975C-1C46-8C2F-33CF090BE0C0}"/>
              </a:ext>
            </a:extLst>
          </p:cNvPr>
          <p:cNvSpPr txBox="1"/>
          <p:nvPr/>
        </p:nvSpPr>
        <p:spPr>
          <a:xfrm>
            <a:off x="8944711" y="6482861"/>
            <a:ext cx="17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Dordrecht - 1875</a:t>
            </a:r>
          </a:p>
        </p:txBody>
      </p:sp>
    </p:spTree>
    <p:extLst>
      <p:ext uri="{BB962C8B-B14F-4D97-AF65-F5344CB8AC3E}">
        <p14:creationId xmlns:p14="http://schemas.microsoft.com/office/powerpoint/2010/main" val="1557001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5E88D07F-E89E-2D4C-931C-DC48189230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680" y="0"/>
            <a:ext cx="8668640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CD57370-03DD-C541-B018-E58750ED66E8}"/>
              </a:ext>
            </a:extLst>
          </p:cNvPr>
          <p:cNvSpPr txBox="1"/>
          <p:nvPr/>
        </p:nvSpPr>
        <p:spPr>
          <a:xfrm>
            <a:off x="7420719" y="6271847"/>
            <a:ext cx="17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Dordrecht - 1935</a:t>
            </a:r>
          </a:p>
        </p:txBody>
      </p:sp>
    </p:spTree>
    <p:extLst>
      <p:ext uri="{BB962C8B-B14F-4D97-AF65-F5344CB8AC3E}">
        <p14:creationId xmlns:p14="http://schemas.microsoft.com/office/powerpoint/2010/main" val="1508607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472</Words>
  <Application>Microsoft Macintosh PowerPoint</Application>
  <PresentationFormat>Breedbeeld</PresentationFormat>
  <Paragraphs>125</Paragraphs>
  <Slides>51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51</vt:i4>
      </vt:variant>
    </vt:vector>
  </HeadingPairs>
  <TitlesOfParts>
    <vt:vector size="66" baseType="lpstr">
      <vt:lpstr>Al Bayan Bold</vt:lpstr>
      <vt:lpstr>Arial</vt:lpstr>
      <vt:lpstr>Bahnschrift</vt:lpstr>
      <vt:lpstr>BoosterNextFY-Medium</vt:lpstr>
      <vt:lpstr>Calibri</vt:lpstr>
      <vt:lpstr>Calibri Light</vt:lpstr>
      <vt:lpstr>FagoNoBold-Roman</vt:lpstr>
      <vt:lpstr>FagoNoBoldLf-Roman</vt:lpstr>
      <vt:lpstr>FagoNoRegularLF-Roman</vt:lpstr>
      <vt:lpstr>Impact</vt:lpstr>
      <vt:lpstr>Ink Free</vt:lpstr>
      <vt:lpstr>Source Sans Pro</vt:lpstr>
      <vt:lpstr>Trebuchet MS</vt:lpstr>
      <vt:lpstr>Wingdings</vt:lpstr>
      <vt:lpstr>Office Theme</vt:lpstr>
      <vt:lpstr>PowerPoint-presentatie</vt:lpstr>
      <vt:lpstr>PowerPoint-presentatie</vt:lpstr>
      <vt:lpstr>PowerPoint-presentatie</vt:lpstr>
      <vt:lpstr>Introductie wethouder Piet Sleeking (Dordrecht)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Reactie Wethouder Karin Schrederhof (Delft)</vt:lpstr>
      <vt:lpstr>Keynote spreker 1: Dr. Tina Rahimy</vt:lpstr>
      <vt:lpstr>Keynote spreker 2: Prof. dr. Edwin Buitelaar</vt:lpstr>
      <vt:lpstr>'Inclusieve Verdichting’  sLIM Masterclass 25 september 2019</vt:lpstr>
      <vt:lpstr>PowerPoint-presentatie</vt:lpstr>
      <vt:lpstr>PowerPoint-presentatie</vt:lpstr>
      <vt:lpstr>PowerPoint-presentatie</vt:lpstr>
      <vt:lpstr>PowerPoint-presentatie</vt:lpstr>
      <vt:lpstr>PowerPoint-presentatie</vt:lpstr>
      <vt:lpstr>Wensbeeld of schrikbeeld</vt:lpstr>
      <vt:lpstr>Verstedelijking</vt:lpstr>
      <vt:lpstr>Villa Mokum – Amstelkwartier Amsterdam</vt:lpstr>
      <vt:lpstr>B’MINE, Overhoeks Amsterdam</vt:lpstr>
      <vt:lpstr>PowerPoint-presentatie</vt:lpstr>
      <vt:lpstr>PowerPoint-presentatie</vt:lpstr>
      <vt:lpstr>Verstedelijking en mobiliteit</vt:lpstr>
      <vt:lpstr>Verstedelijking en mobiliteit</vt:lpstr>
      <vt:lpstr>Intensief beheer</vt:lpstr>
      <vt:lpstr>Placemaking</vt:lpstr>
      <vt:lpstr>PowerPoint-presentatie</vt:lpstr>
      <vt:lpstr>Verandering</vt:lpstr>
      <vt:lpstr>PowerPoint-presentatie</vt:lpstr>
      <vt:lpstr>Verandering</vt:lpstr>
      <vt:lpstr>PowerPoint-presentatie</vt:lpstr>
      <vt:lpstr>De inclusieve stad: wat is dat, hoe doe je dat?</vt:lpstr>
      <vt:lpstr>Lancering Provada 2018</vt:lpstr>
      <vt:lpstr>AM I Included</vt:lpstr>
      <vt:lpstr>MENS</vt:lpstr>
      <vt:lpstr>RUIMTE</vt:lpstr>
      <vt:lpstr>PROCES</vt:lpstr>
      <vt:lpstr>REALISATIE</vt:lpstr>
      <vt:lpstr>And the winner is:</vt:lpstr>
      <vt:lpstr>Wrijven van subculturen</vt:lpstr>
      <vt:lpstr>Opiniemakers uit het veld</vt:lpstr>
      <vt:lpstr>https://www.am.nl/publicatie/samen-stad-maken/</vt:lpstr>
      <vt:lpstr>Merwede Kanaalzone, Feyenoord City, Bajes Kwartier</vt:lpstr>
      <vt:lpstr>Voorbeeldpagina  beeld</vt:lpstr>
      <vt:lpstr>PowerPoint-presentatie</vt:lpstr>
      <vt:lpstr>PowerPoint-presentatie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Céline Janssen - BK</dc:creator>
  <cp:lastModifiedBy>J. Kramer</cp:lastModifiedBy>
  <cp:revision>30</cp:revision>
  <cp:lastPrinted>2019-10-01T12:42:33Z</cp:lastPrinted>
  <dcterms:created xsi:type="dcterms:W3CDTF">2019-09-24T14:39:39Z</dcterms:created>
  <dcterms:modified xsi:type="dcterms:W3CDTF">2019-10-01T13:21:33Z</dcterms:modified>
</cp:coreProperties>
</file>